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panose="020B0604020202020204" charset="0"/>
      <p:regular r:id="rId11"/>
    </p:embeddedFont>
    <p:embeddedFont>
      <p:font typeface="Arimo Bold" panose="020B0604020202020204" charset="0"/>
      <p:regular r:id="rId12"/>
    </p:embeddedFont>
    <p:embeddedFont>
      <p:font typeface="Arimo Italics" panose="020B0604020202020204" charset="0"/>
      <p:regular r:id="rId13"/>
    </p:embeddedFont>
    <p:embeddedFont>
      <p:font typeface="Bebas Neue" panose="020B0606020202050201" pitchFamily="34" charset="0"/>
      <p:regular r:id="rId14"/>
    </p:embeddedFont>
    <p:embeddedFont>
      <p:font typeface="Open Sans Extra Bold" panose="020B0604020202020204" charset="0"/>
      <p:regular r:id="rId15"/>
    </p:embeddedFont>
    <p:embeddedFont>
      <p:font typeface="Proxima Nova"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4968" autoAdjust="0"/>
  </p:normalViewPr>
  <p:slideViewPr>
    <p:cSldViewPr>
      <p:cViewPr varScale="1">
        <p:scale>
          <a:sx n="43" d="100"/>
          <a:sy n="43" d="100"/>
        </p:scale>
        <p:origin x="137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5" d="100"/>
          <a:sy n="65" d="100"/>
        </p:scale>
        <p:origin x="315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6A25E-10B4-457B-9E39-8D1486ECC916}" type="datetimeFigureOut">
              <a:rPr lang="en-AE" smtClean="0"/>
              <a:t>17/04/2024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C5A70-F26F-4DCA-85B6-B0BE13E498D8}" type="slidenum">
              <a:rPr lang="en-AE" smtClean="0"/>
              <a:t>‹#›</a:t>
            </a:fld>
            <a:endParaRPr lang="en-AE"/>
          </a:p>
        </p:txBody>
      </p:sp>
    </p:spTree>
    <p:extLst>
      <p:ext uri="{BB962C8B-B14F-4D97-AF65-F5344CB8AC3E}">
        <p14:creationId xmlns:p14="http://schemas.microsoft.com/office/powerpoint/2010/main" val="772320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Good day everyone.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I am John Joshua </a:t>
            </a:r>
            <a:r>
              <a:rPr lang="en-US" b="0" i="0" dirty="0" err="1">
                <a:solidFill>
                  <a:srgbClr val="0D0D0D"/>
                </a:solidFill>
                <a:effectLst/>
                <a:highlight>
                  <a:srgbClr val="FFFFFF"/>
                </a:highlight>
                <a:latin typeface="Söhne"/>
              </a:rPr>
              <a:t>Bardelosa</a:t>
            </a:r>
            <a:r>
              <a:rPr lang="en-US" b="0" i="0" dirty="0">
                <a:solidFill>
                  <a:srgbClr val="0D0D0D"/>
                </a:solidFill>
                <a:effectLst/>
                <a:highlight>
                  <a:srgbClr val="FFFFFF"/>
                </a:highlight>
                <a:latin typeface="Söhne"/>
              </a:rPr>
              <a:t>, with me today is Thai Pham. We are Master of Science in Data Science students at Thompson Rivers University.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Today we are going to discuss Cancer Survivability Prediction. So for example, if you have been diagnosed with cancer, what are the chances of you surviving?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Cancer typically begins with the uncontrolled growth of abnormal cells in the body and </a:t>
            </a:r>
            <a:r>
              <a:rPr lang="en-US" b="0" i="0" dirty="0">
                <a:solidFill>
                  <a:srgbClr val="E2EEFF"/>
                </a:solidFill>
                <a:effectLst/>
                <a:highlight>
                  <a:srgbClr val="3A3F50"/>
                </a:highlight>
                <a:latin typeface="Google Sans"/>
              </a:rPr>
              <a:t>spreads into surrounding tissues</a:t>
            </a:r>
            <a:r>
              <a:rPr lang="en-US" b="0" i="0" dirty="0">
                <a:solidFill>
                  <a:srgbClr val="E8EAED"/>
                </a:solidFill>
                <a:effectLst/>
                <a:highlight>
                  <a:srgbClr val="202124"/>
                </a:highlight>
                <a:latin typeface="Google Sans"/>
              </a:rPr>
              <a:t>.</a:t>
            </a:r>
            <a:endParaRPr lang="en-US" b="0" i="0" dirty="0">
              <a:solidFill>
                <a:srgbClr val="0D0D0D"/>
              </a:solidFill>
              <a:effectLst/>
              <a:highlight>
                <a:srgbClr val="FFFFFF"/>
              </a:highlight>
              <a:latin typeface="Söhne"/>
            </a:endParaRPr>
          </a:p>
          <a:p>
            <a:endParaRPr lang="en-AE" dirty="0"/>
          </a:p>
        </p:txBody>
      </p:sp>
      <p:sp>
        <p:nvSpPr>
          <p:cNvPr id="4" name="Slide Number Placeholder 3"/>
          <p:cNvSpPr>
            <a:spLocks noGrp="1"/>
          </p:cNvSpPr>
          <p:nvPr>
            <p:ph type="sldNum" sz="quarter" idx="5"/>
          </p:nvPr>
        </p:nvSpPr>
        <p:spPr/>
        <p:txBody>
          <a:bodyPr/>
          <a:lstStyle/>
          <a:p>
            <a:fld id="{9D7C5A70-F26F-4DCA-85B6-B0BE13E498D8}" type="slidenum">
              <a:rPr lang="en-AE" smtClean="0"/>
              <a:t>1</a:t>
            </a:fld>
            <a:endParaRPr lang="en-AE"/>
          </a:p>
        </p:txBody>
      </p:sp>
    </p:spTree>
    <p:extLst>
      <p:ext uri="{BB962C8B-B14F-4D97-AF65-F5344CB8AC3E}">
        <p14:creationId xmlns:p14="http://schemas.microsoft.com/office/powerpoint/2010/main" val="297476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Cancer develops through a complex interplay of genetic, environmental, lifestyle, hormonal, inflammatory, and immune factors.</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In this project, several models were built to predict cancer survivability. </a:t>
            </a:r>
          </a:p>
          <a:p>
            <a:endParaRPr lang="en-US" dirty="0"/>
          </a:p>
          <a:p>
            <a:r>
              <a:rPr lang="en-US" dirty="0"/>
              <a:t>These statistics are from WHO 2020.</a:t>
            </a:r>
          </a:p>
          <a:p>
            <a:r>
              <a:rPr lang="en-US" dirty="0"/>
              <a:t>That’s a 77% increase from the estimated 20 million cases in 2022.</a:t>
            </a:r>
          </a:p>
          <a:p>
            <a:r>
              <a:rPr lang="en-US" dirty="0"/>
              <a:t>There were 19.3 million new cancer cases in 2020 and over 10 million cancer deaths, also in 2020.</a:t>
            </a:r>
          </a:p>
          <a:p>
            <a:r>
              <a:rPr lang="en-US" dirty="0"/>
              <a:t>Out of that 19.3 million, 11.7% is breast cancer followed by 11.4% of lung cancer</a:t>
            </a:r>
          </a:p>
          <a:p>
            <a:r>
              <a:rPr lang="en-US" dirty="0"/>
              <a:t>Lung cancer is the leading cause of cancer death with over 1.8 million deaths in 2020. </a:t>
            </a:r>
          </a:p>
          <a:p>
            <a:endParaRPr lang="en-US" dirty="0"/>
          </a:p>
          <a:p>
            <a:r>
              <a:rPr lang="en-US" dirty="0"/>
              <a:t>Even though breast cancer is the leading cancer diagnosis, lung cancer is the leading cause of cancer death as this type of cancer is more severe and hard to treat which makes its mortality rate relatively higher than breast cancer.</a:t>
            </a:r>
          </a:p>
          <a:p>
            <a:endParaRPr lang="en-US" dirty="0"/>
          </a:p>
          <a:p>
            <a:r>
              <a:rPr lang="en-US" dirty="0"/>
              <a:t>Since there is an expected increase in new cancer cases in the years to come, we aim to predict how likely you are to survive based on the factors we will be considering.</a:t>
            </a:r>
            <a:endParaRPr lang="en-AE" dirty="0"/>
          </a:p>
        </p:txBody>
      </p:sp>
      <p:sp>
        <p:nvSpPr>
          <p:cNvPr id="4" name="Slide Number Placeholder 3"/>
          <p:cNvSpPr>
            <a:spLocks noGrp="1"/>
          </p:cNvSpPr>
          <p:nvPr>
            <p:ph type="sldNum" sz="quarter" idx="5"/>
          </p:nvPr>
        </p:nvSpPr>
        <p:spPr/>
        <p:txBody>
          <a:bodyPr/>
          <a:lstStyle/>
          <a:p>
            <a:fld id="{9D7C5A70-F26F-4DCA-85B6-B0BE13E498D8}" type="slidenum">
              <a:rPr lang="en-AE" smtClean="0"/>
              <a:t>2</a:t>
            </a:fld>
            <a:endParaRPr lang="en-AE"/>
          </a:p>
        </p:txBody>
      </p:sp>
    </p:spTree>
    <p:extLst>
      <p:ext uri="{BB962C8B-B14F-4D97-AF65-F5344CB8AC3E}">
        <p14:creationId xmlns:p14="http://schemas.microsoft.com/office/powerpoint/2010/main" val="52190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Data title is predicting cancer diagnosis, but it is important to take note that we will be predicting cancer survivability and not predicting cancer diagnosis because it is shown in the data that everyone already has cancer and the response variable is the event that a person dies because of cancer.</a:t>
            </a:r>
          </a:p>
          <a:p>
            <a:pPr algn="just">
              <a:lnSpc>
                <a:spcPct val="107000"/>
              </a:lnSpc>
              <a:spcAft>
                <a:spcPts val="800"/>
              </a:spcAft>
            </a:pPr>
            <a:endPar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Here are the definitions of the Predictor Variables</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1. Patient: This likely represents a unique identifier for each patient in a dataset.</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2. Age: The age of the patient.</a:t>
            </a:r>
          </a:p>
          <a:p>
            <a:pPr marL="457200" indent="-457200"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AE" sz="1800" b="0" kern="100" dirty="0" err="1">
                <a:effectLst/>
                <a:latin typeface="Times New Roman" panose="02020603050405020304" pitchFamily="18" charset="0"/>
                <a:ea typeface="Calibri" panose="020F0502020204030204" pitchFamily="34" charset="0"/>
                <a:cs typeface="Times New Roman" panose="02020603050405020304" pitchFamily="18" charset="0"/>
              </a:rPr>
              <a:t>EventDeath</a:t>
            </a: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 Indicates whether the patient experienced death (e.g., binary variable: 1 for death, 0 for survival).</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4. </a:t>
            </a:r>
            <a:r>
              <a:rPr lang="en-AE" sz="1800" b="0" kern="100" dirty="0" err="1">
                <a:effectLst/>
                <a:latin typeface="Times New Roman" panose="02020603050405020304" pitchFamily="18" charset="0"/>
                <a:ea typeface="Calibri" panose="020F0502020204030204" pitchFamily="34" charset="0"/>
                <a:cs typeface="Times New Roman" panose="02020603050405020304" pitchFamily="18" charset="0"/>
              </a:rPr>
              <a:t>TimeRecurrence</a:t>
            </a: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 Time to recurrence of the disease.</a:t>
            </a:r>
          </a:p>
          <a:p>
            <a:pPr marL="457200" indent="-457200"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5. Chemo: Indicates whether the patient received chemotherapy (e.g., binary variable: 1 for received chemotherapy, 0 for not received).</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6. Hormonal: Indicates whether the patient received hormonal therapy.</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7. Amputation: Indicates whether amputation was performed as part of treatment.</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8. </a:t>
            </a:r>
            <a:r>
              <a:rPr lang="en-AE" sz="1800" b="0" kern="100" dirty="0" err="1">
                <a:effectLst/>
                <a:latin typeface="Times New Roman" panose="02020603050405020304" pitchFamily="18" charset="0"/>
                <a:ea typeface="Calibri" panose="020F0502020204030204" pitchFamily="34" charset="0"/>
                <a:cs typeface="Times New Roman" panose="02020603050405020304" pitchFamily="18" charset="0"/>
              </a:rPr>
              <a:t>HistType</a:t>
            </a: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 Histological type or subtype of the disease.</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9. </a:t>
            </a:r>
            <a:r>
              <a:rPr lang="en-AE" sz="1800" b="0" kern="100" dirty="0" err="1">
                <a:effectLst/>
                <a:latin typeface="Times New Roman" panose="02020603050405020304" pitchFamily="18" charset="0"/>
                <a:ea typeface="Calibri" panose="020F0502020204030204" pitchFamily="34" charset="0"/>
                <a:cs typeface="Times New Roman" panose="02020603050405020304" pitchFamily="18" charset="0"/>
              </a:rPr>
              <a:t>Diam</a:t>
            </a: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 Diameter of the </a:t>
            </a:r>
            <a:r>
              <a:rPr lang="en-AE" sz="1800" b="0" kern="100" dirty="0" err="1">
                <a:effectLst/>
                <a:latin typeface="Times New Roman" panose="02020603050405020304" pitchFamily="18" charset="0"/>
                <a:ea typeface="Calibri" panose="020F0502020204030204" pitchFamily="34" charset="0"/>
                <a:cs typeface="Times New Roman" panose="02020603050405020304" pitchFamily="18" charset="0"/>
              </a:rPr>
              <a:t>tumor</a:t>
            </a: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10. </a:t>
            </a:r>
            <a:r>
              <a:rPr lang="en-AE" sz="1800" b="0" kern="100" dirty="0" err="1">
                <a:effectLst/>
                <a:latin typeface="Times New Roman" panose="02020603050405020304" pitchFamily="18" charset="0"/>
                <a:ea typeface="Calibri" panose="020F0502020204030204" pitchFamily="34" charset="0"/>
                <a:cs typeface="Times New Roman" panose="02020603050405020304" pitchFamily="18" charset="0"/>
              </a:rPr>
              <a:t>PosNodes</a:t>
            </a: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 Number of positive lymph nodes.</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11. Grade: Grade or stage of the disease.</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12. </a:t>
            </a:r>
            <a:r>
              <a:rPr lang="en-AE" sz="1800" b="0" kern="100" dirty="0" err="1">
                <a:effectLst/>
                <a:latin typeface="Times New Roman" panose="02020603050405020304" pitchFamily="18" charset="0"/>
                <a:ea typeface="Calibri" panose="020F0502020204030204" pitchFamily="34" charset="0"/>
                <a:cs typeface="Times New Roman" panose="02020603050405020304" pitchFamily="18" charset="0"/>
              </a:rPr>
              <a:t>AngioInv</a:t>
            </a: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 Presence of angioinvasion.</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13. </a:t>
            </a:r>
            <a:r>
              <a:rPr lang="en-AE" sz="1800" b="0" kern="100" dirty="0" err="1">
                <a:effectLst/>
                <a:latin typeface="Times New Roman" panose="02020603050405020304" pitchFamily="18" charset="0"/>
                <a:ea typeface="Calibri" panose="020F0502020204030204" pitchFamily="34" charset="0"/>
                <a:cs typeface="Times New Roman" panose="02020603050405020304" pitchFamily="18" charset="0"/>
              </a:rPr>
              <a:t>LymphInfil</a:t>
            </a: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 Presence of lymphatic infiltration.</a:t>
            </a:r>
          </a:p>
          <a:p>
            <a:pPr algn="just">
              <a:lnSpc>
                <a:spcPct val="107000"/>
              </a:lnSpc>
              <a:spcAft>
                <a:spcPts val="800"/>
              </a:spcAft>
            </a:pP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14. ESR1: Likely refers to the presence or expression of the </a:t>
            </a:r>
            <a:r>
              <a:rPr lang="en-AE" sz="1800" b="0" kern="100" dirty="0" err="1">
                <a:effectLst/>
                <a:latin typeface="Times New Roman" panose="02020603050405020304" pitchFamily="18" charset="0"/>
                <a:ea typeface="Calibri" panose="020F0502020204030204" pitchFamily="34" charset="0"/>
                <a:cs typeface="Times New Roman" panose="02020603050405020304" pitchFamily="18" charset="0"/>
              </a:rPr>
              <a:t>estrogen</a:t>
            </a:r>
            <a:r>
              <a:rPr lang="en-AE" sz="1800" b="0" kern="100" dirty="0">
                <a:effectLst/>
                <a:latin typeface="Times New Roman" panose="02020603050405020304" pitchFamily="18" charset="0"/>
                <a:ea typeface="Calibri" panose="020F0502020204030204" pitchFamily="34" charset="0"/>
                <a:cs typeface="Times New Roman" panose="02020603050405020304" pitchFamily="18" charset="0"/>
              </a:rPr>
              <a:t> receptor 1 gene.</a:t>
            </a:r>
          </a:p>
          <a:p>
            <a:endParaRPr lang="en-AE" dirty="0"/>
          </a:p>
        </p:txBody>
      </p:sp>
      <p:sp>
        <p:nvSpPr>
          <p:cNvPr id="4" name="Slide Number Placeholder 3"/>
          <p:cNvSpPr>
            <a:spLocks noGrp="1"/>
          </p:cNvSpPr>
          <p:nvPr>
            <p:ph type="sldNum" sz="quarter" idx="5"/>
          </p:nvPr>
        </p:nvSpPr>
        <p:spPr/>
        <p:txBody>
          <a:bodyPr/>
          <a:lstStyle/>
          <a:p>
            <a:fld id="{9D7C5A70-F26F-4DCA-85B6-B0BE13E498D8}" type="slidenum">
              <a:rPr lang="en-AE" smtClean="0"/>
              <a:t>3</a:t>
            </a:fld>
            <a:endParaRPr lang="en-AE"/>
          </a:p>
        </p:txBody>
      </p:sp>
    </p:spTree>
    <p:extLst>
      <p:ext uri="{BB962C8B-B14F-4D97-AF65-F5344CB8AC3E}">
        <p14:creationId xmlns:p14="http://schemas.microsoft.com/office/powerpoint/2010/main" val="250005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3 main steps in our methods.</a:t>
            </a:r>
          </a:p>
          <a:p>
            <a:endParaRPr lang="en-US" dirty="0"/>
          </a:p>
          <a:p>
            <a:r>
              <a:rPr lang="en-US" dirty="0"/>
              <a:t>First is cleaning and exploring the data. We first checked if the data has any missing values. Since there are no missing values in this dataset, we can then proceed with the exploratory data analysis to understand the patterns and behaviors of the data even better.</a:t>
            </a:r>
          </a:p>
          <a:p>
            <a:endParaRPr lang="en-US" dirty="0"/>
          </a:p>
          <a:p>
            <a:r>
              <a:rPr lang="en-US" dirty="0"/>
              <a:t>The second part is the creation of models using different machine-learning techniques. Logistic Regression is used since we have a binary response variable. LASSO and RIDGE regression are regularization techniques that penalize unimportant coefficients. Their difference is Lasso can shrink coefficients to exactly zero, making it a good method for variable selection while Ridge only penalizes the coefficients by shrinking them towards zero but not exactly zero. Support Vector Machine is a supervised machine learning algorithm used for regression and classification tasks. In this case, classification. It also handles linearly and non-linearly separable data using kernel functions. Random Forest is a good prediction technique as it combines the predictive power of multiple decision trees. Gradient Boosting Machine handles complex relationships of variables in the data by combining the strengths of multiple weak learners.</a:t>
            </a:r>
          </a:p>
          <a:p>
            <a:endParaRPr lang="en-US" dirty="0"/>
          </a:p>
          <a:p>
            <a:r>
              <a:rPr lang="en-US" dirty="0"/>
              <a:t>[insert weighted class explanation]</a:t>
            </a:r>
          </a:p>
          <a:p>
            <a:endParaRPr lang="en-US" dirty="0"/>
          </a:p>
          <a:p>
            <a:r>
              <a:rPr lang="en-US" dirty="0"/>
              <a:t>To validate the results of each model, a repeated 5-fold cross-validation was made. All models were repeated 5 times with a 5-fold CV.</a:t>
            </a:r>
          </a:p>
        </p:txBody>
      </p:sp>
      <p:sp>
        <p:nvSpPr>
          <p:cNvPr id="4" name="Slide Number Placeholder 3"/>
          <p:cNvSpPr>
            <a:spLocks noGrp="1"/>
          </p:cNvSpPr>
          <p:nvPr>
            <p:ph type="sldNum" sz="quarter" idx="5"/>
          </p:nvPr>
        </p:nvSpPr>
        <p:spPr/>
        <p:txBody>
          <a:bodyPr/>
          <a:lstStyle/>
          <a:p>
            <a:fld id="{9D7C5A70-F26F-4DCA-85B6-B0BE13E498D8}" type="slidenum">
              <a:rPr lang="en-AE" smtClean="0"/>
              <a:t>4</a:t>
            </a:fld>
            <a:endParaRPr lang="en-AE"/>
          </a:p>
        </p:txBody>
      </p:sp>
    </p:spTree>
    <p:extLst>
      <p:ext uri="{BB962C8B-B14F-4D97-AF65-F5344CB8AC3E}">
        <p14:creationId xmlns:p14="http://schemas.microsoft.com/office/powerpoint/2010/main" val="1660829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which model is performing best, we had to compute the metrics of all the models. This means that all models were evaluated using the same format of metrics.</a:t>
            </a:r>
          </a:p>
          <a:p>
            <a:endParaRPr lang="en-US" dirty="0"/>
          </a:p>
          <a:p>
            <a:r>
              <a:rPr lang="en-US" dirty="0"/>
              <a:t>Here are the following metrics we used for prediction performance evaluation:</a:t>
            </a:r>
          </a:p>
          <a:p>
            <a:r>
              <a:rPr lang="en-AE" dirty="0"/>
              <a:t>Accuracy, this </a:t>
            </a:r>
            <a:r>
              <a:rPr lang="en-US" b="0" i="0" dirty="0">
                <a:solidFill>
                  <a:srgbClr val="0D0D0D"/>
                </a:solidFill>
                <a:effectLst/>
                <a:highlight>
                  <a:srgbClr val="FFFFFF"/>
                </a:highlight>
                <a:latin typeface="Söhne"/>
              </a:rPr>
              <a:t>measures the proportion of correct predictions made by a model out of the total number of predictions.</a:t>
            </a:r>
          </a:p>
          <a:p>
            <a:r>
              <a:rPr lang="en-US" b="0" i="0" dirty="0">
                <a:solidFill>
                  <a:srgbClr val="0D0D0D"/>
                </a:solidFill>
                <a:effectLst/>
                <a:highlight>
                  <a:srgbClr val="FFFFFF"/>
                </a:highlight>
                <a:latin typeface="Söhne"/>
              </a:rPr>
              <a:t>Precision, this measures the proportion of true positive predictions among all positive predictions made by a model.</a:t>
            </a:r>
          </a:p>
          <a:p>
            <a:r>
              <a:rPr lang="en-US" b="0" i="0" dirty="0">
                <a:solidFill>
                  <a:srgbClr val="0D0D0D"/>
                </a:solidFill>
                <a:effectLst/>
                <a:highlight>
                  <a:srgbClr val="FFFFFF"/>
                </a:highlight>
                <a:latin typeface="Söhne"/>
              </a:rPr>
              <a:t>Recall, also known as sensitivity or true positive rate, measures the proportion of true positive predictions among all actual positive instances in the dataset.</a:t>
            </a:r>
          </a:p>
          <a:p>
            <a:r>
              <a:rPr lang="en-US" b="0" i="0" dirty="0">
                <a:solidFill>
                  <a:srgbClr val="0D0D0D"/>
                </a:solidFill>
                <a:effectLst/>
                <a:highlight>
                  <a:srgbClr val="FFFFFF"/>
                </a:highlight>
                <a:latin typeface="Söhne"/>
              </a:rPr>
              <a:t>F1-Score or F-Score is the harmonic mean of precision and recall, providing a balanced measure of a model's performance.</a:t>
            </a:r>
          </a:p>
          <a:p>
            <a:r>
              <a:rPr lang="en-US" b="0" i="0" dirty="0">
                <a:solidFill>
                  <a:srgbClr val="0D0D0D"/>
                </a:solidFill>
                <a:effectLst/>
                <a:highlight>
                  <a:srgbClr val="FFFFFF"/>
                </a:highlight>
                <a:latin typeface="Söhne"/>
              </a:rPr>
              <a:t>AUC-ROC or the Area Under the Receiver Operating Characteristic Curve (AUC-ROC) measures the performance of a binary classification model across various thresholds. </a:t>
            </a:r>
          </a:p>
          <a:p>
            <a:endParaRPr lang="en-US" b="0" i="0" dirty="0">
              <a:solidFill>
                <a:srgbClr val="0D0D0D"/>
              </a:solidFill>
              <a:effectLst/>
              <a:highlight>
                <a:srgbClr val="FFFFFF"/>
              </a:highlight>
              <a:latin typeface="Söhne"/>
            </a:endParaRPr>
          </a:p>
          <a:p>
            <a:endParaRPr lang="en-US" dirty="0"/>
          </a:p>
        </p:txBody>
      </p:sp>
      <p:sp>
        <p:nvSpPr>
          <p:cNvPr id="4" name="Slide Number Placeholder 3"/>
          <p:cNvSpPr>
            <a:spLocks noGrp="1"/>
          </p:cNvSpPr>
          <p:nvPr>
            <p:ph type="sldNum" sz="quarter" idx="5"/>
          </p:nvPr>
        </p:nvSpPr>
        <p:spPr/>
        <p:txBody>
          <a:bodyPr/>
          <a:lstStyle/>
          <a:p>
            <a:fld id="{9D7C5A70-F26F-4DCA-85B6-B0BE13E498D8}" type="slidenum">
              <a:rPr lang="en-AE" smtClean="0"/>
              <a:t>5</a:t>
            </a:fld>
            <a:endParaRPr lang="en-AE"/>
          </a:p>
        </p:txBody>
      </p:sp>
    </p:spTree>
    <p:extLst>
      <p:ext uri="{BB962C8B-B14F-4D97-AF65-F5344CB8AC3E}">
        <p14:creationId xmlns:p14="http://schemas.microsoft.com/office/powerpoint/2010/main" val="2428012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find the best models, we had to see which tradeoffs were most acceptable to ensure that we chose the best overall prediction performance. This helps guarantee that there are performance evaluations that will not be compromised. For example, we would be choosing a model that is flexible but has low accuracy or choosing a model that has high accuracy but low sensitivity. To choose the best models, we had to check the balance in all the metrics.</a:t>
            </a:r>
          </a:p>
          <a:p>
            <a:endParaRPr lang="en-US" dirty="0"/>
          </a:p>
          <a:p>
            <a:r>
              <a:rPr lang="en-US" dirty="0"/>
              <a:t>These two models were chosen as the trade-offs were not that big and they both pretty had good performance in all the metrics.</a:t>
            </a:r>
            <a:endParaRPr lang="en-AE" dirty="0"/>
          </a:p>
        </p:txBody>
      </p:sp>
      <p:sp>
        <p:nvSpPr>
          <p:cNvPr id="4" name="Slide Number Placeholder 3"/>
          <p:cNvSpPr>
            <a:spLocks noGrp="1"/>
          </p:cNvSpPr>
          <p:nvPr>
            <p:ph type="sldNum" sz="quarter" idx="5"/>
          </p:nvPr>
        </p:nvSpPr>
        <p:spPr/>
        <p:txBody>
          <a:bodyPr/>
          <a:lstStyle/>
          <a:p>
            <a:fld id="{9D7C5A70-F26F-4DCA-85B6-B0BE13E498D8}" type="slidenum">
              <a:rPr lang="en-AE" smtClean="0"/>
              <a:t>6</a:t>
            </a:fld>
            <a:endParaRPr lang="en-AE"/>
          </a:p>
        </p:txBody>
      </p:sp>
    </p:spTree>
    <p:extLst>
      <p:ext uri="{BB962C8B-B14F-4D97-AF65-F5344CB8AC3E}">
        <p14:creationId xmlns:p14="http://schemas.microsoft.com/office/powerpoint/2010/main" val="1384486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the good part. After identifying which models had the best prediction performance, we then checked for the most significant variables in each model. Interestingly, both Random Forest and GBM had time recurrence as the most significant variable followed by ESR1 or Estrogen Receptor 1. Other notable variables are grade, number of positive nodes, and presence of lymphatic infiltration.</a:t>
            </a:r>
          </a:p>
          <a:p>
            <a:endParaRPr lang="en-US" dirty="0"/>
          </a:p>
          <a:p>
            <a:r>
              <a:rPr lang="en-AE" dirty="0"/>
              <a:t>This means that the </a:t>
            </a:r>
            <a:r>
              <a:rPr lang="en-US" b="0" i="0" dirty="0">
                <a:solidFill>
                  <a:srgbClr val="0D0D0D"/>
                </a:solidFill>
                <a:effectLst/>
                <a:highlight>
                  <a:srgbClr val="FFFFFF"/>
                </a:highlight>
                <a:latin typeface="Söhne"/>
              </a:rPr>
              <a:t>duration between the initial diagnosis or treatment of a disease and the subsequent recurrence of that disease is the main factor that could affect the risk of mortality. If you have recovered from cancer and experienced an early relapse of a secondary primary cancer then that could lessen the chances of a person surviving. The presence of ESR1 is the second most significant variable. ESR1 is a protein found in various tissues and organs and can influence cancer development or progression. Meaning, with the presence of this protein, a person will likely develop cancer, leading to a recurrence.</a:t>
            </a:r>
          </a:p>
          <a:p>
            <a:endParaRPr lang="en-US" b="0" i="0" dirty="0">
              <a:solidFill>
                <a:srgbClr val="0D0D0D"/>
              </a:solidFill>
              <a:effectLst/>
              <a:highlight>
                <a:srgbClr val="FFFFFF"/>
              </a:highlight>
              <a:latin typeface="Söhne"/>
            </a:endParaRPr>
          </a:p>
          <a:p>
            <a:r>
              <a:rPr lang="en-US" b="0" i="0" dirty="0">
                <a:solidFill>
                  <a:srgbClr val="0D0D0D"/>
                </a:solidFill>
                <a:effectLst/>
                <a:highlight>
                  <a:srgbClr val="FFFFFF"/>
                </a:highlight>
                <a:latin typeface="Söhne"/>
              </a:rPr>
              <a:t>What does this suggest?</a:t>
            </a:r>
          </a:p>
          <a:p>
            <a:endParaRPr lang="en-US" b="0" i="0" dirty="0">
              <a:solidFill>
                <a:srgbClr val="0D0D0D"/>
              </a:solidFill>
              <a:effectLst/>
              <a:highlight>
                <a:srgbClr val="FFFFFF"/>
              </a:highlight>
              <a:latin typeface="Söhne"/>
            </a:endParaRPr>
          </a:p>
          <a:p>
            <a:r>
              <a:rPr lang="en-AE" dirty="0"/>
              <a:t>One interesting thing about this is that 70% of breast cancers are </a:t>
            </a:r>
            <a:r>
              <a:rPr lang="en-AE" dirty="0" err="1"/>
              <a:t>estrogen</a:t>
            </a:r>
            <a:r>
              <a:rPr lang="en-AE" dirty="0"/>
              <a:t>-receptor positive which could signify the increase in breast cancer diagnosis. However, this cancer can effectively be cured through treatments and therapy, proving once again why even though it’s the leading diagnosis, it is still not the deadliest cancer. Despite hormonal therapies, cancer can quickly mutate and evolve making it resistant to the treatment and therapy which then leads to cancer relapsing or even progressing to an incurable disease. This supports the models’ claims that the recurrence of the disease could increase the mortality rate.</a:t>
            </a:r>
          </a:p>
          <a:p>
            <a:endParaRPr lang="en-AE" dirty="0"/>
          </a:p>
          <a:p>
            <a:r>
              <a:rPr lang="en-AE" dirty="0"/>
              <a:t>For example, you are a person who has had cancer. Received treatments and other medications. The person then recovers but in a few months, the cancer recurs because of the presence of ESR1. On top of the cancer coming back, the stage of diagnosis is on a higher level and there’s a great number of positive nodes. Making things worse, the presence of lymphatic infiltration. Then that could mean that the person has a lower chance of survival.</a:t>
            </a:r>
          </a:p>
          <a:p>
            <a:endParaRPr lang="en-AE" dirty="0"/>
          </a:p>
          <a:p>
            <a:r>
              <a:rPr lang="en-AE" dirty="0"/>
              <a:t>Cancer is deadly, regardless of age. It is a disease that mutates fast which is why some cancers are still incurable to this date. There is no guaranteed way to prevent cancer like vaccines or stuff like that but lifestyle choices can significantly lower the risk of developing one. Consulting with a health professional once symptoms show can also help as early detection can prevent further progression of the disease. </a:t>
            </a:r>
          </a:p>
        </p:txBody>
      </p:sp>
      <p:sp>
        <p:nvSpPr>
          <p:cNvPr id="4" name="Slide Number Placeholder 3"/>
          <p:cNvSpPr>
            <a:spLocks noGrp="1"/>
          </p:cNvSpPr>
          <p:nvPr>
            <p:ph type="sldNum" sz="quarter" idx="5"/>
          </p:nvPr>
        </p:nvSpPr>
        <p:spPr/>
        <p:txBody>
          <a:bodyPr/>
          <a:lstStyle/>
          <a:p>
            <a:fld id="{9D7C5A70-F26F-4DCA-85B6-B0BE13E498D8}" type="slidenum">
              <a:rPr lang="en-AE" smtClean="0"/>
              <a:t>7</a:t>
            </a:fld>
            <a:endParaRPr lang="en-AE"/>
          </a:p>
        </p:txBody>
      </p:sp>
    </p:spTree>
    <p:extLst>
      <p:ext uri="{BB962C8B-B14F-4D97-AF65-F5344CB8AC3E}">
        <p14:creationId xmlns:p14="http://schemas.microsoft.com/office/powerpoint/2010/main" val="684914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google.com/url?sa=i&amp;url=https%3A%2F%2Fmedlineplus.gov%2Fwomenshealthcheckup.html&amp;psig=AOvVaw2ig7MXUNe3wUTFYoUWv7Lv&amp;ust=1713443639614000&amp;source=images&amp;cd=vfe&amp;opi=89978449&amp;ved=0CAQQjB1qFwoTCMiszo2hyYUDFQAAAAAdAAAAABAE"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hyperlink" Target="https://www.google.com/url?sa=i&amp;url=https%3A%2F%2Fwww.nih.gov%2Fabout-nih%2Fwhat-we-do%2Fscience-health-public-trust%2Fperspectives%2Fputting-cancer-screening-perspective&amp;psig=AOvVaw1gzYsOg_LcSujKVoljsR5t&amp;ust=1713443872514000&amp;source=images&amp;cd=vfe&amp;opi=89978449&amp;ved=0CAQQjB1qFwoTCMD2_PyhyYUDFQAAAAAdAAAAABAR" TargetMode="Externa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google.com/url?sa=i&amp;url=https%3A%2F%2Fwww.washingtonpost.com%2Fhealth%2Fhow-one-medical-checkup-can-snowball-into-a-cascade-of-tests-causing-more-harm-than-good%2F2020%2F01%2F03%2F0c8024fc-20eb-11ea-bed5-880264cc91a9_story.html&amp;psig=AOvVaw1muJn4X8snYiU7uPOM5qW7&amp;ust=1713445003664000&amp;source=images&amp;cd=vfe&amp;opi=89978449&amp;ved=0CAQQjB1qFwoTCJi615emyYUDFQAAAAAdAAAAABAK"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ww.kaggle.com/competitions/mubravo/data"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google.com/url?sa=i&amp;url=https%3A%2F%2Fwww.news-medical.net%2Flife-sciences%2FThe-Biochemistry-of-Breast-Cancer-Screening.aspx&amp;psig=AOvVaw2BZFikg4rqqgszob-6Awo9&amp;ust=1713445336222000&amp;source=images&amp;cd=vfe&amp;opi=89978449&amp;ved=0CAQQjB1qFwoTCKCKgrqnyYUDFQAAAAAdAAAAABA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google.com/url?sa=i&amp;url=https%3A%2F%2Fhealth.ucdavis.edu%2Fblog%2Fcultivating-health%2Fcolonoscopy-vs-at-home-colon-cancer-screening-which-is-best-for-you%2F2024%2F03&amp;psig=AOvVaw2BZFikg4rqqgszob-6Awo9&amp;ust=1713445336222000&amp;source=images&amp;cd=vfe&amp;opi=89978449&amp;ved=0CAQQjB1qFwoTCKCKgrqnyYUDFQAAAAAdAAAAABAb" TargetMode="External"/><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google.com/url?sa=i&amp;url=https%3A%2F%2Fhealth.ucdavis.edu%2Fblog%2Fcultivating-health%2Fcolonoscopy-vs-at-home-colon-cancer-screening-which-is-best-for-you%2F2024%2F03&amp;psig=AOvVaw2BZFikg4rqqgszob-6Awo9&amp;ust=1713445336222000&amp;source=images&amp;cd=vfe&amp;opi=89978449&amp;ved=0CAQQjB1qFwoTCKCKgrqnyYUDFQAAAAAdAAAAABAb" TargetMode="External"/><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333" b="-5333"/>
            </a:stretch>
          </a:blipFill>
        </p:spPr>
      </p:sp>
      <p:sp>
        <p:nvSpPr>
          <p:cNvPr id="3" name="Freeform 3"/>
          <p:cNvSpPr/>
          <p:nvPr/>
        </p:nvSpPr>
        <p:spPr>
          <a:xfrm>
            <a:off x="-146070" y="-128023"/>
            <a:ext cx="10415023" cy="10415023"/>
          </a:xfrm>
          <a:custGeom>
            <a:avLst/>
            <a:gdLst/>
            <a:ahLst/>
            <a:cxnLst/>
            <a:rect l="l" t="t" r="r" b="b"/>
            <a:pathLst>
              <a:path w="10415023" h="10415023">
                <a:moveTo>
                  <a:pt x="0" y="0"/>
                </a:moveTo>
                <a:lnTo>
                  <a:pt x="10415023" y="0"/>
                </a:lnTo>
                <a:lnTo>
                  <a:pt x="10415023" y="10415023"/>
                </a:lnTo>
                <a:lnTo>
                  <a:pt x="0" y="10415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37398" y="2382643"/>
            <a:ext cx="7870333" cy="3542521"/>
          </a:xfrm>
          <a:prstGeom prst="rect">
            <a:avLst/>
          </a:prstGeom>
        </p:spPr>
        <p:txBody>
          <a:bodyPr lIns="0" tIns="0" rIns="0" bIns="0" rtlCol="0" anchor="t">
            <a:spAutoFit/>
          </a:bodyPr>
          <a:lstStyle/>
          <a:p>
            <a:pPr>
              <a:lnSpc>
                <a:spcPts val="9163"/>
              </a:lnSpc>
            </a:pPr>
            <a:r>
              <a:rPr lang="en-US" sz="9256">
                <a:solidFill>
                  <a:srgbClr val="FFFFFF"/>
                </a:solidFill>
                <a:latin typeface="Open Sans Extra Bold"/>
              </a:rPr>
              <a:t>Cancer Survivability Prediction</a:t>
            </a:r>
          </a:p>
        </p:txBody>
      </p:sp>
      <p:sp>
        <p:nvSpPr>
          <p:cNvPr id="5" name="TextBox 5"/>
          <p:cNvSpPr txBox="1"/>
          <p:nvPr/>
        </p:nvSpPr>
        <p:spPr>
          <a:xfrm>
            <a:off x="637398" y="6830330"/>
            <a:ext cx="5378017" cy="1253129"/>
          </a:xfrm>
          <a:prstGeom prst="rect">
            <a:avLst/>
          </a:prstGeom>
        </p:spPr>
        <p:txBody>
          <a:bodyPr lIns="0" tIns="0" rIns="0" bIns="0" rtlCol="0" anchor="t">
            <a:spAutoFit/>
          </a:bodyPr>
          <a:lstStyle/>
          <a:p>
            <a:pPr>
              <a:lnSpc>
                <a:spcPts val="4954"/>
              </a:lnSpc>
            </a:pPr>
            <a:r>
              <a:rPr lang="en-US" sz="3539">
                <a:solidFill>
                  <a:srgbClr val="24231F"/>
                </a:solidFill>
                <a:latin typeface="Arimo Italics"/>
              </a:rPr>
              <a:t>Bardelosa, John Joshua</a:t>
            </a:r>
          </a:p>
          <a:p>
            <a:pPr>
              <a:lnSpc>
                <a:spcPts val="4954"/>
              </a:lnSpc>
            </a:pPr>
            <a:r>
              <a:rPr lang="en-US" sz="3539">
                <a:solidFill>
                  <a:srgbClr val="24231F"/>
                </a:solidFill>
                <a:latin typeface="Arimo Italics"/>
              </a:rPr>
              <a:t>Pham, Thi Thai</a:t>
            </a:r>
          </a:p>
        </p:txBody>
      </p:sp>
      <p:sp>
        <p:nvSpPr>
          <p:cNvPr id="6" name="TextBox 6"/>
          <p:cNvSpPr txBox="1"/>
          <p:nvPr/>
        </p:nvSpPr>
        <p:spPr>
          <a:xfrm>
            <a:off x="15360814" y="9812861"/>
            <a:ext cx="2734742" cy="331108"/>
          </a:xfrm>
          <a:prstGeom prst="rect">
            <a:avLst/>
          </a:prstGeom>
        </p:spPr>
        <p:txBody>
          <a:bodyPr lIns="0" tIns="0" rIns="0" bIns="0" rtlCol="0" anchor="t">
            <a:spAutoFit/>
          </a:bodyPr>
          <a:lstStyle/>
          <a:p>
            <a:pPr>
              <a:lnSpc>
                <a:spcPts val="2519"/>
              </a:lnSpc>
            </a:pPr>
            <a:r>
              <a:rPr lang="en-US" sz="1799">
                <a:solidFill>
                  <a:srgbClr val="24231F"/>
                </a:solidFill>
                <a:latin typeface="Arimo Italics"/>
              </a:rPr>
              <a:t>Photo Credits: </a:t>
            </a:r>
            <a:r>
              <a:rPr lang="en-US" sz="1799" u="sng">
                <a:solidFill>
                  <a:srgbClr val="5271FF"/>
                </a:solidFill>
                <a:latin typeface="Arimo Italics"/>
                <a:hlinkClick r:id="rId6" tooltip="https://www.google.com/url?sa=i&amp;url=https%3A%2F%2Fmedlineplus.gov%2Fwomenshealthcheckup.html&amp;psig=AOvVaw2ig7MXUNe3wUTFYoUWv7Lv&amp;ust=1713443639614000&amp;source=images&amp;cd=vfe&amp;opi=89978449&amp;ved=0CAQQjB1qFwoTCMiszo2hyYUDFQAAAAAdAAAAABAE"/>
              </a:rPr>
              <a:t>MedinePlus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77678" y="0"/>
            <a:ext cx="10910322" cy="6966284"/>
            <a:chOff x="0" y="0"/>
            <a:chExt cx="14547096" cy="9288379"/>
          </a:xfrm>
        </p:grpSpPr>
        <p:pic>
          <p:nvPicPr>
            <p:cNvPr id="3" name="Picture 3"/>
            <p:cNvPicPr>
              <a:picLocks noChangeAspect="1"/>
            </p:cNvPicPr>
            <p:nvPr/>
          </p:nvPicPr>
          <p:blipFill>
            <a:blip r:embed="rId3"/>
            <a:srcRect l="8731" r="8731"/>
            <a:stretch>
              <a:fillRect/>
            </a:stretch>
          </p:blipFill>
          <p:spPr>
            <a:xfrm>
              <a:off x="0" y="0"/>
              <a:ext cx="14547096" cy="9288379"/>
            </a:xfrm>
            <a:prstGeom prst="rect">
              <a:avLst/>
            </a:prstGeom>
          </p:spPr>
        </p:pic>
      </p:grpSp>
      <p:grpSp>
        <p:nvGrpSpPr>
          <p:cNvPr id="4" name="Group 4"/>
          <p:cNvGrpSpPr/>
          <p:nvPr/>
        </p:nvGrpSpPr>
        <p:grpSpPr>
          <a:xfrm>
            <a:off x="0" y="-478958"/>
            <a:ext cx="7377678" cy="11098846"/>
            <a:chOff x="0" y="0"/>
            <a:chExt cx="2691397" cy="4048889"/>
          </a:xfrm>
        </p:grpSpPr>
        <p:sp>
          <p:nvSpPr>
            <p:cNvPr id="5" name="Freeform 5"/>
            <p:cNvSpPr/>
            <p:nvPr/>
          </p:nvSpPr>
          <p:spPr>
            <a:xfrm>
              <a:off x="0" y="0"/>
              <a:ext cx="2691397" cy="4048889"/>
            </a:xfrm>
            <a:custGeom>
              <a:avLst/>
              <a:gdLst/>
              <a:ahLst/>
              <a:cxnLst/>
              <a:rect l="l" t="t" r="r" b="b"/>
              <a:pathLst>
                <a:path w="2691397" h="4048889">
                  <a:moveTo>
                    <a:pt x="0" y="0"/>
                  </a:moveTo>
                  <a:lnTo>
                    <a:pt x="2691397" y="0"/>
                  </a:lnTo>
                  <a:lnTo>
                    <a:pt x="2691397" y="4048889"/>
                  </a:lnTo>
                  <a:lnTo>
                    <a:pt x="0" y="4048889"/>
                  </a:lnTo>
                  <a:close/>
                </a:path>
              </a:pathLst>
            </a:custGeom>
            <a:solidFill>
              <a:srgbClr val="48BAC3"/>
            </a:solidFill>
          </p:spPr>
        </p:sp>
      </p:grpSp>
      <p:sp>
        <p:nvSpPr>
          <p:cNvPr id="6" name="TextBox 6"/>
          <p:cNvSpPr txBox="1"/>
          <p:nvPr/>
        </p:nvSpPr>
        <p:spPr>
          <a:xfrm>
            <a:off x="16148466" y="6482057"/>
            <a:ext cx="2678658" cy="318637"/>
          </a:xfrm>
          <a:prstGeom prst="rect">
            <a:avLst/>
          </a:prstGeom>
        </p:spPr>
        <p:txBody>
          <a:bodyPr lIns="0" tIns="0" rIns="0" bIns="0" rtlCol="0" anchor="t">
            <a:spAutoFit/>
          </a:bodyPr>
          <a:lstStyle/>
          <a:p>
            <a:pPr>
              <a:lnSpc>
                <a:spcPts val="2467"/>
              </a:lnSpc>
            </a:pPr>
            <a:r>
              <a:rPr lang="en-US" sz="1762">
                <a:solidFill>
                  <a:srgbClr val="FBFBFB"/>
                </a:solidFill>
                <a:latin typeface="Arimo Italics"/>
              </a:rPr>
              <a:t>Photo Credits: </a:t>
            </a:r>
            <a:r>
              <a:rPr lang="en-US" sz="1762" u="sng">
                <a:solidFill>
                  <a:srgbClr val="5271FF"/>
                </a:solidFill>
                <a:latin typeface="Arimo Italics"/>
                <a:hlinkClick r:id="rId4" tooltip="https://www.google.com/url?sa=i&amp;url=https%3A%2F%2Fwww.nih.gov%2Fabout-nih%2Fwhat-we-do%2Fscience-health-public-trust%2Fperspectives%2Fputting-cancer-screening-perspective&amp;psig=AOvVaw1gzYsOg_LcSujKVoljsR5t&amp;ust=1713443872514000&amp;source=images&amp;cd=vfe&amp;opi=89978449&amp;ved=0CAQQjB1qFwoTCMD2_PyhyYUDFQAAAAAdAAAAABAR"/>
              </a:rPr>
              <a:t>NIH</a:t>
            </a:r>
          </a:p>
        </p:txBody>
      </p:sp>
      <p:sp>
        <p:nvSpPr>
          <p:cNvPr id="7" name="Freeform 7"/>
          <p:cNvSpPr/>
          <p:nvPr/>
        </p:nvSpPr>
        <p:spPr>
          <a:xfrm>
            <a:off x="8306325" y="7592779"/>
            <a:ext cx="837675" cy="989868"/>
          </a:xfrm>
          <a:custGeom>
            <a:avLst/>
            <a:gdLst/>
            <a:ahLst/>
            <a:cxnLst/>
            <a:rect l="l" t="t" r="r" b="b"/>
            <a:pathLst>
              <a:path w="837675" h="989868">
                <a:moveTo>
                  <a:pt x="0" y="0"/>
                </a:moveTo>
                <a:lnTo>
                  <a:pt x="837675" y="0"/>
                </a:lnTo>
                <a:lnTo>
                  <a:pt x="837675" y="989868"/>
                </a:lnTo>
                <a:lnTo>
                  <a:pt x="0" y="989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389820" y="9046210"/>
            <a:ext cx="670684" cy="551180"/>
          </a:xfrm>
          <a:custGeom>
            <a:avLst/>
            <a:gdLst/>
            <a:ahLst/>
            <a:cxnLst/>
            <a:rect l="l" t="t" r="r" b="b"/>
            <a:pathLst>
              <a:path w="670684" h="551180">
                <a:moveTo>
                  <a:pt x="0" y="0"/>
                </a:moveTo>
                <a:lnTo>
                  <a:pt x="670684" y="0"/>
                </a:lnTo>
                <a:lnTo>
                  <a:pt x="670684" y="551180"/>
                </a:lnTo>
                <a:lnTo>
                  <a:pt x="0" y="5511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3486996" y="7662078"/>
            <a:ext cx="610512" cy="851270"/>
          </a:xfrm>
          <a:custGeom>
            <a:avLst/>
            <a:gdLst/>
            <a:ahLst/>
            <a:cxnLst/>
            <a:rect l="l" t="t" r="r" b="b"/>
            <a:pathLst>
              <a:path w="610512" h="851270">
                <a:moveTo>
                  <a:pt x="0" y="0"/>
                </a:moveTo>
                <a:lnTo>
                  <a:pt x="610512" y="0"/>
                </a:lnTo>
                <a:lnTo>
                  <a:pt x="610512" y="851270"/>
                </a:lnTo>
                <a:lnTo>
                  <a:pt x="0" y="8512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3486996" y="8957711"/>
            <a:ext cx="612311" cy="601178"/>
          </a:xfrm>
          <a:custGeom>
            <a:avLst/>
            <a:gdLst/>
            <a:ahLst/>
            <a:cxnLst/>
            <a:rect l="l" t="t" r="r" b="b"/>
            <a:pathLst>
              <a:path w="612311" h="601178">
                <a:moveTo>
                  <a:pt x="0" y="0"/>
                </a:moveTo>
                <a:lnTo>
                  <a:pt x="612311" y="0"/>
                </a:lnTo>
                <a:lnTo>
                  <a:pt x="612311" y="601178"/>
                </a:lnTo>
                <a:lnTo>
                  <a:pt x="0" y="6011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1500061" y="1841412"/>
            <a:ext cx="4209742" cy="671480"/>
          </a:xfrm>
          <a:prstGeom prst="rect">
            <a:avLst/>
          </a:prstGeom>
        </p:spPr>
        <p:txBody>
          <a:bodyPr lIns="0" tIns="0" rIns="0" bIns="0" rtlCol="0" anchor="t">
            <a:spAutoFit/>
          </a:bodyPr>
          <a:lstStyle/>
          <a:p>
            <a:pPr>
              <a:lnSpc>
                <a:spcPts val="5514"/>
              </a:lnSpc>
            </a:pPr>
            <a:r>
              <a:rPr lang="en-US" sz="3938">
                <a:solidFill>
                  <a:srgbClr val="FFFFFF"/>
                </a:solidFill>
                <a:latin typeface="Open Sans Extra Bold"/>
              </a:rPr>
              <a:t>INTRODUCTION</a:t>
            </a:r>
          </a:p>
        </p:txBody>
      </p:sp>
      <p:sp>
        <p:nvSpPr>
          <p:cNvPr id="12" name="TextBox 12"/>
          <p:cNvSpPr txBox="1"/>
          <p:nvPr/>
        </p:nvSpPr>
        <p:spPr>
          <a:xfrm>
            <a:off x="1028700" y="2898977"/>
            <a:ext cx="5152465" cy="2632075"/>
          </a:xfrm>
          <a:prstGeom prst="rect">
            <a:avLst/>
          </a:prstGeom>
        </p:spPr>
        <p:txBody>
          <a:bodyPr lIns="0" tIns="0" rIns="0" bIns="0" rtlCol="0" anchor="t">
            <a:spAutoFit/>
          </a:bodyPr>
          <a:lstStyle/>
          <a:p>
            <a:pPr marL="539751" lvl="1" indent="-269876" algn="just">
              <a:lnSpc>
                <a:spcPts val="3500"/>
              </a:lnSpc>
              <a:buFont typeface="Arial"/>
              <a:buChar char="•"/>
            </a:pPr>
            <a:r>
              <a:rPr lang="en-US" sz="2500">
                <a:solidFill>
                  <a:srgbClr val="FFFFFF"/>
                </a:solidFill>
                <a:latin typeface="Arimo"/>
              </a:rPr>
              <a:t>Cancer, a serious illness impacting various areas of the body, varies in severity based on factors such as cancer type, stage at diagnosis, and individual response to treatment.</a:t>
            </a:r>
          </a:p>
        </p:txBody>
      </p:sp>
      <p:sp>
        <p:nvSpPr>
          <p:cNvPr id="13" name="TextBox 13"/>
          <p:cNvSpPr txBox="1"/>
          <p:nvPr/>
        </p:nvSpPr>
        <p:spPr>
          <a:xfrm>
            <a:off x="9550074" y="7703172"/>
            <a:ext cx="3282766" cy="879475"/>
          </a:xfrm>
          <a:prstGeom prst="rect">
            <a:avLst/>
          </a:prstGeom>
        </p:spPr>
        <p:txBody>
          <a:bodyPr lIns="0" tIns="0" rIns="0" bIns="0" rtlCol="0" anchor="t">
            <a:spAutoFit/>
          </a:bodyPr>
          <a:lstStyle/>
          <a:p>
            <a:pPr>
              <a:lnSpc>
                <a:spcPts val="3500"/>
              </a:lnSpc>
            </a:pPr>
            <a:r>
              <a:rPr lang="en-US" sz="2500">
                <a:solidFill>
                  <a:srgbClr val="000000"/>
                </a:solidFill>
                <a:latin typeface="Arimo"/>
              </a:rPr>
              <a:t>35 million new cases by 2050</a:t>
            </a:r>
          </a:p>
        </p:txBody>
      </p:sp>
      <p:sp>
        <p:nvSpPr>
          <p:cNvPr id="14" name="TextBox 14"/>
          <p:cNvSpPr txBox="1"/>
          <p:nvPr/>
        </p:nvSpPr>
        <p:spPr>
          <a:xfrm>
            <a:off x="9550074" y="8848725"/>
            <a:ext cx="3603547" cy="879475"/>
          </a:xfrm>
          <a:prstGeom prst="rect">
            <a:avLst/>
          </a:prstGeom>
        </p:spPr>
        <p:txBody>
          <a:bodyPr lIns="0" tIns="0" rIns="0" bIns="0" rtlCol="0" anchor="t">
            <a:spAutoFit/>
          </a:bodyPr>
          <a:lstStyle/>
          <a:p>
            <a:pPr>
              <a:lnSpc>
                <a:spcPts val="3500"/>
              </a:lnSpc>
            </a:pPr>
            <a:r>
              <a:rPr lang="en-US" sz="2500">
                <a:solidFill>
                  <a:srgbClr val="000000"/>
                </a:solidFill>
                <a:latin typeface="Arimo"/>
              </a:rPr>
              <a:t>Leading Cancer Diagnosis: Breast Cancer</a:t>
            </a:r>
          </a:p>
        </p:txBody>
      </p:sp>
      <p:sp>
        <p:nvSpPr>
          <p:cNvPr id="15" name="TextBox 15"/>
          <p:cNvSpPr txBox="1"/>
          <p:nvPr/>
        </p:nvSpPr>
        <p:spPr>
          <a:xfrm>
            <a:off x="14507083" y="7703172"/>
            <a:ext cx="3282766" cy="879475"/>
          </a:xfrm>
          <a:prstGeom prst="rect">
            <a:avLst/>
          </a:prstGeom>
        </p:spPr>
        <p:txBody>
          <a:bodyPr lIns="0" tIns="0" rIns="0" bIns="0" rtlCol="0" anchor="t">
            <a:spAutoFit/>
          </a:bodyPr>
          <a:lstStyle/>
          <a:p>
            <a:pPr>
              <a:lnSpc>
                <a:spcPts val="3500"/>
              </a:lnSpc>
            </a:pPr>
            <a:r>
              <a:rPr lang="en-US" sz="2500">
                <a:solidFill>
                  <a:srgbClr val="000000"/>
                </a:solidFill>
                <a:latin typeface="Arimo"/>
              </a:rPr>
              <a:t>19.3 million new cases in 2020</a:t>
            </a:r>
          </a:p>
        </p:txBody>
      </p:sp>
      <p:sp>
        <p:nvSpPr>
          <p:cNvPr id="16" name="TextBox 16"/>
          <p:cNvSpPr txBox="1"/>
          <p:nvPr/>
        </p:nvSpPr>
        <p:spPr>
          <a:xfrm>
            <a:off x="14507083" y="8848725"/>
            <a:ext cx="3859179" cy="879475"/>
          </a:xfrm>
          <a:prstGeom prst="rect">
            <a:avLst/>
          </a:prstGeom>
        </p:spPr>
        <p:txBody>
          <a:bodyPr lIns="0" tIns="0" rIns="0" bIns="0" rtlCol="0" anchor="t">
            <a:spAutoFit/>
          </a:bodyPr>
          <a:lstStyle/>
          <a:p>
            <a:pPr>
              <a:lnSpc>
                <a:spcPts val="3500"/>
              </a:lnSpc>
            </a:pPr>
            <a:r>
              <a:rPr lang="en-US" sz="2500">
                <a:solidFill>
                  <a:srgbClr val="000000"/>
                </a:solidFill>
                <a:latin typeface="Arimo"/>
              </a:rPr>
              <a:t>Leading Cause of Cancer Death: Lung Cancer</a:t>
            </a:r>
          </a:p>
        </p:txBody>
      </p:sp>
      <p:sp>
        <p:nvSpPr>
          <p:cNvPr id="17" name="TextBox 17"/>
          <p:cNvSpPr txBox="1"/>
          <p:nvPr/>
        </p:nvSpPr>
        <p:spPr>
          <a:xfrm>
            <a:off x="1028700" y="6603276"/>
            <a:ext cx="5152465" cy="1755775"/>
          </a:xfrm>
          <a:prstGeom prst="rect">
            <a:avLst/>
          </a:prstGeom>
        </p:spPr>
        <p:txBody>
          <a:bodyPr lIns="0" tIns="0" rIns="0" bIns="0" rtlCol="0" anchor="t">
            <a:spAutoFit/>
          </a:bodyPr>
          <a:lstStyle/>
          <a:p>
            <a:pPr marL="539751" lvl="1" indent="-269876" algn="just">
              <a:lnSpc>
                <a:spcPts val="3500"/>
              </a:lnSpc>
              <a:buFont typeface="Arial"/>
              <a:buChar char="•"/>
            </a:pPr>
            <a:r>
              <a:rPr lang="en-US" sz="2500">
                <a:solidFill>
                  <a:srgbClr val="FFFFFF"/>
                </a:solidFill>
                <a:latin typeface="Arimo"/>
              </a:rPr>
              <a:t>Build models that can predict cancer survivability and identify which predictors mainly affect the death of a cancer patient.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72908" y="0"/>
            <a:ext cx="4215092" cy="10952776"/>
            <a:chOff x="0" y="0"/>
            <a:chExt cx="1537677" cy="3995602"/>
          </a:xfrm>
        </p:grpSpPr>
        <p:sp>
          <p:nvSpPr>
            <p:cNvPr id="3" name="Freeform 3"/>
            <p:cNvSpPr/>
            <p:nvPr/>
          </p:nvSpPr>
          <p:spPr>
            <a:xfrm>
              <a:off x="0" y="0"/>
              <a:ext cx="1537677" cy="3995602"/>
            </a:xfrm>
            <a:custGeom>
              <a:avLst/>
              <a:gdLst/>
              <a:ahLst/>
              <a:cxnLst/>
              <a:rect l="l" t="t" r="r" b="b"/>
              <a:pathLst>
                <a:path w="1537677" h="3995602">
                  <a:moveTo>
                    <a:pt x="0" y="0"/>
                  </a:moveTo>
                  <a:lnTo>
                    <a:pt x="1537677" y="0"/>
                  </a:lnTo>
                  <a:lnTo>
                    <a:pt x="1537677" y="3995602"/>
                  </a:lnTo>
                  <a:lnTo>
                    <a:pt x="0" y="3995602"/>
                  </a:lnTo>
                  <a:close/>
                </a:path>
              </a:pathLst>
            </a:custGeom>
            <a:solidFill>
              <a:srgbClr val="D9E7E8"/>
            </a:solidFill>
          </p:spPr>
        </p:sp>
      </p:grpSp>
      <p:grpSp>
        <p:nvGrpSpPr>
          <p:cNvPr id="4" name="Group 4"/>
          <p:cNvGrpSpPr/>
          <p:nvPr/>
        </p:nvGrpSpPr>
        <p:grpSpPr>
          <a:xfrm>
            <a:off x="10027147" y="1102307"/>
            <a:ext cx="6277672" cy="6277647"/>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999" r="-24999"/>
              </a:stretch>
            </a:blipFill>
          </p:spPr>
        </p:sp>
      </p:grpSp>
      <p:grpSp>
        <p:nvGrpSpPr>
          <p:cNvPr id="6" name="Group 6"/>
          <p:cNvGrpSpPr/>
          <p:nvPr/>
        </p:nvGrpSpPr>
        <p:grpSpPr>
          <a:xfrm>
            <a:off x="8492111" y="848171"/>
            <a:ext cx="3070072" cy="30700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AC3"/>
            </a:solidFill>
          </p:spPr>
        </p:sp>
      </p:grpSp>
      <p:sp>
        <p:nvSpPr>
          <p:cNvPr id="8" name="Freeform 8"/>
          <p:cNvSpPr/>
          <p:nvPr/>
        </p:nvSpPr>
        <p:spPr>
          <a:xfrm>
            <a:off x="1348791" y="5504963"/>
            <a:ext cx="670684" cy="551180"/>
          </a:xfrm>
          <a:custGeom>
            <a:avLst/>
            <a:gdLst/>
            <a:ahLst/>
            <a:cxnLst/>
            <a:rect l="l" t="t" r="r" b="b"/>
            <a:pathLst>
              <a:path w="670684" h="551180">
                <a:moveTo>
                  <a:pt x="0" y="0"/>
                </a:moveTo>
                <a:lnTo>
                  <a:pt x="670684" y="0"/>
                </a:lnTo>
                <a:lnTo>
                  <a:pt x="670684" y="551180"/>
                </a:lnTo>
                <a:lnTo>
                  <a:pt x="0" y="5511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48791" y="6797378"/>
            <a:ext cx="670684" cy="551180"/>
          </a:xfrm>
          <a:custGeom>
            <a:avLst/>
            <a:gdLst/>
            <a:ahLst/>
            <a:cxnLst/>
            <a:rect l="l" t="t" r="r" b="b"/>
            <a:pathLst>
              <a:path w="670684" h="551180">
                <a:moveTo>
                  <a:pt x="0" y="0"/>
                </a:moveTo>
                <a:lnTo>
                  <a:pt x="670684" y="0"/>
                </a:lnTo>
                <a:lnTo>
                  <a:pt x="670684" y="551180"/>
                </a:lnTo>
                <a:lnTo>
                  <a:pt x="0" y="5511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40112" y="8858923"/>
            <a:ext cx="670684" cy="551180"/>
          </a:xfrm>
          <a:custGeom>
            <a:avLst/>
            <a:gdLst/>
            <a:ahLst/>
            <a:cxnLst/>
            <a:rect l="l" t="t" r="r" b="b"/>
            <a:pathLst>
              <a:path w="670684" h="551180">
                <a:moveTo>
                  <a:pt x="0" y="0"/>
                </a:moveTo>
                <a:lnTo>
                  <a:pt x="670684" y="0"/>
                </a:lnTo>
                <a:lnTo>
                  <a:pt x="670684" y="551180"/>
                </a:lnTo>
                <a:lnTo>
                  <a:pt x="0" y="5511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348791" y="2510997"/>
            <a:ext cx="5152465" cy="641985"/>
          </a:xfrm>
          <a:prstGeom prst="rect">
            <a:avLst/>
          </a:prstGeom>
        </p:spPr>
        <p:txBody>
          <a:bodyPr lIns="0" tIns="0" rIns="0" bIns="0" rtlCol="0" anchor="t">
            <a:spAutoFit/>
          </a:bodyPr>
          <a:lstStyle/>
          <a:p>
            <a:pPr>
              <a:lnSpc>
                <a:spcPts val="5040"/>
              </a:lnSpc>
            </a:pPr>
            <a:r>
              <a:rPr lang="en-US" sz="3600">
                <a:solidFill>
                  <a:srgbClr val="000000"/>
                </a:solidFill>
                <a:latin typeface="Arimo Bold"/>
              </a:rPr>
              <a:t>DATA </a:t>
            </a:r>
          </a:p>
        </p:txBody>
      </p:sp>
      <p:sp>
        <p:nvSpPr>
          <p:cNvPr id="12" name="TextBox 12"/>
          <p:cNvSpPr txBox="1"/>
          <p:nvPr/>
        </p:nvSpPr>
        <p:spPr>
          <a:xfrm>
            <a:off x="1348791" y="3666303"/>
            <a:ext cx="6746528" cy="879475"/>
          </a:xfrm>
          <a:prstGeom prst="rect">
            <a:avLst/>
          </a:prstGeom>
        </p:spPr>
        <p:txBody>
          <a:bodyPr lIns="0" tIns="0" rIns="0" bIns="0" rtlCol="0" anchor="t">
            <a:spAutoFit/>
          </a:bodyPr>
          <a:lstStyle/>
          <a:p>
            <a:pPr>
              <a:lnSpc>
                <a:spcPts val="3500"/>
              </a:lnSpc>
            </a:pPr>
            <a:r>
              <a:rPr lang="en-US" sz="2500">
                <a:solidFill>
                  <a:srgbClr val="000000"/>
                </a:solidFill>
                <a:latin typeface="Arimo"/>
              </a:rPr>
              <a:t>Data is sourced from Kaggle.</a:t>
            </a:r>
          </a:p>
          <a:p>
            <a:pPr>
              <a:lnSpc>
                <a:spcPts val="3500"/>
              </a:lnSpc>
            </a:pPr>
            <a:r>
              <a:rPr lang="en-US" sz="2500" u="sng">
                <a:solidFill>
                  <a:srgbClr val="000000"/>
                </a:solidFill>
                <a:latin typeface="Arimo"/>
                <a:hlinkClick r:id="rId6" tooltip="https://www.kaggle.com/competitions/mubravo/data"/>
              </a:rPr>
              <a:t>Predicting Cancer Diagnosis</a:t>
            </a:r>
          </a:p>
        </p:txBody>
      </p:sp>
      <p:sp>
        <p:nvSpPr>
          <p:cNvPr id="13" name="TextBox 13"/>
          <p:cNvSpPr txBox="1"/>
          <p:nvPr/>
        </p:nvSpPr>
        <p:spPr>
          <a:xfrm>
            <a:off x="2223260" y="5409713"/>
            <a:ext cx="6920739" cy="4000390"/>
          </a:xfrm>
          <a:prstGeom prst="rect">
            <a:avLst/>
          </a:prstGeom>
        </p:spPr>
        <p:txBody>
          <a:bodyPr wrap="square" lIns="0" tIns="0" rIns="0" bIns="0" rtlCol="0" anchor="t">
            <a:spAutoFit/>
          </a:bodyPr>
          <a:lstStyle/>
          <a:p>
            <a:pPr>
              <a:lnSpc>
                <a:spcPts val="3500"/>
              </a:lnSpc>
            </a:pPr>
            <a:r>
              <a:rPr lang="en-US" sz="2500" dirty="0">
                <a:solidFill>
                  <a:srgbClr val="000000"/>
                </a:solidFill>
                <a:latin typeface="Arimo"/>
              </a:rPr>
              <a:t>One Response Variable: </a:t>
            </a:r>
            <a:r>
              <a:rPr lang="en-US" sz="2500" dirty="0" err="1">
                <a:solidFill>
                  <a:srgbClr val="000000"/>
                </a:solidFill>
                <a:latin typeface="Arimo"/>
              </a:rPr>
              <a:t>EventDeath</a:t>
            </a:r>
            <a:endParaRPr lang="en-US" sz="2500" dirty="0">
              <a:solidFill>
                <a:srgbClr val="000000"/>
              </a:solidFill>
              <a:latin typeface="Arimo"/>
            </a:endParaRPr>
          </a:p>
          <a:p>
            <a:pPr>
              <a:lnSpc>
                <a:spcPts val="3500"/>
              </a:lnSpc>
            </a:pPr>
            <a:endParaRPr lang="en-US" sz="2500" dirty="0">
              <a:solidFill>
                <a:srgbClr val="000000"/>
              </a:solidFill>
              <a:latin typeface="Arimo"/>
            </a:endParaRPr>
          </a:p>
          <a:p>
            <a:pPr>
              <a:lnSpc>
                <a:spcPts val="3500"/>
              </a:lnSpc>
            </a:pPr>
            <a:endParaRPr lang="en-US" sz="2500" dirty="0">
              <a:solidFill>
                <a:srgbClr val="000000"/>
              </a:solidFill>
              <a:latin typeface="Arimo"/>
            </a:endParaRPr>
          </a:p>
          <a:p>
            <a:pPr>
              <a:lnSpc>
                <a:spcPts val="3500"/>
              </a:lnSpc>
            </a:pPr>
            <a:r>
              <a:rPr lang="en-US" sz="2500" dirty="0">
                <a:solidFill>
                  <a:srgbClr val="000000"/>
                </a:solidFill>
                <a:latin typeface="Arimo"/>
              </a:rPr>
              <a:t>13 Predictor Variables:</a:t>
            </a:r>
          </a:p>
          <a:p>
            <a:pPr>
              <a:lnSpc>
                <a:spcPts val="3500"/>
              </a:lnSpc>
            </a:pPr>
            <a:r>
              <a:rPr lang="en-US" sz="2500" dirty="0">
                <a:solidFill>
                  <a:srgbClr val="000000"/>
                </a:solidFill>
                <a:latin typeface="Arimo"/>
              </a:rPr>
              <a:t>Age, </a:t>
            </a:r>
            <a:r>
              <a:rPr lang="en-US" sz="2500" dirty="0" err="1">
                <a:solidFill>
                  <a:srgbClr val="000000"/>
                </a:solidFill>
                <a:latin typeface="Arimo"/>
              </a:rPr>
              <a:t>EventDeath</a:t>
            </a:r>
            <a:r>
              <a:rPr lang="en-US" sz="2500" dirty="0">
                <a:solidFill>
                  <a:srgbClr val="000000"/>
                </a:solidFill>
                <a:latin typeface="Arimo"/>
              </a:rPr>
              <a:t>, </a:t>
            </a:r>
            <a:r>
              <a:rPr lang="en-US" sz="2500" dirty="0" err="1">
                <a:solidFill>
                  <a:srgbClr val="000000"/>
                </a:solidFill>
                <a:latin typeface="Arimo"/>
              </a:rPr>
              <a:t>TimeRecurrence</a:t>
            </a:r>
            <a:r>
              <a:rPr lang="en-US" sz="2500" dirty="0">
                <a:solidFill>
                  <a:srgbClr val="000000"/>
                </a:solidFill>
                <a:latin typeface="Arimo"/>
              </a:rPr>
              <a:t>, Chemo, Hormonal, Amputation, </a:t>
            </a:r>
            <a:r>
              <a:rPr lang="en-US" sz="2500" dirty="0" err="1">
                <a:solidFill>
                  <a:srgbClr val="000000"/>
                </a:solidFill>
                <a:latin typeface="Arimo"/>
              </a:rPr>
              <a:t>HistType</a:t>
            </a:r>
            <a:r>
              <a:rPr lang="en-US" sz="2500" dirty="0">
                <a:solidFill>
                  <a:srgbClr val="000000"/>
                </a:solidFill>
                <a:latin typeface="Arimo"/>
              </a:rPr>
              <a:t>, Diam, </a:t>
            </a:r>
            <a:r>
              <a:rPr lang="en-US" sz="2500" dirty="0" err="1">
                <a:solidFill>
                  <a:srgbClr val="000000"/>
                </a:solidFill>
                <a:latin typeface="Arimo"/>
              </a:rPr>
              <a:t>PosNodes</a:t>
            </a:r>
            <a:r>
              <a:rPr lang="en-US" sz="2500" dirty="0">
                <a:solidFill>
                  <a:srgbClr val="000000"/>
                </a:solidFill>
                <a:latin typeface="Arimo"/>
              </a:rPr>
              <a:t>, Grade, </a:t>
            </a:r>
            <a:r>
              <a:rPr lang="en-US" sz="2500" dirty="0" err="1">
                <a:solidFill>
                  <a:srgbClr val="000000"/>
                </a:solidFill>
                <a:latin typeface="Arimo"/>
              </a:rPr>
              <a:t>AngioInv</a:t>
            </a:r>
            <a:r>
              <a:rPr lang="en-US" sz="2500" dirty="0">
                <a:solidFill>
                  <a:srgbClr val="000000"/>
                </a:solidFill>
                <a:latin typeface="Arimo"/>
              </a:rPr>
              <a:t>, </a:t>
            </a:r>
            <a:r>
              <a:rPr lang="en-US" sz="2500" dirty="0" err="1">
                <a:solidFill>
                  <a:srgbClr val="000000"/>
                </a:solidFill>
                <a:latin typeface="Arimo"/>
              </a:rPr>
              <a:t>LymphInfil</a:t>
            </a:r>
            <a:r>
              <a:rPr lang="en-US" sz="2500" dirty="0">
                <a:solidFill>
                  <a:srgbClr val="000000"/>
                </a:solidFill>
                <a:latin typeface="Arimo"/>
              </a:rPr>
              <a:t>, ESR1</a:t>
            </a:r>
          </a:p>
          <a:p>
            <a:pPr>
              <a:lnSpc>
                <a:spcPts val="3500"/>
              </a:lnSpc>
            </a:pPr>
            <a:endParaRPr lang="en-US" sz="2500" dirty="0">
              <a:solidFill>
                <a:srgbClr val="000000"/>
              </a:solidFill>
              <a:latin typeface="Arimo"/>
            </a:endParaRPr>
          </a:p>
          <a:p>
            <a:pPr>
              <a:lnSpc>
                <a:spcPts val="3500"/>
              </a:lnSpc>
            </a:pPr>
            <a:r>
              <a:rPr lang="en-US" sz="2500" dirty="0">
                <a:solidFill>
                  <a:srgbClr val="000000"/>
                </a:solidFill>
                <a:latin typeface="Arimo"/>
              </a:rPr>
              <a:t>217 Observations</a:t>
            </a:r>
          </a:p>
        </p:txBody>
      </p:sp>
      <p:sp>
        <p:nvSpPr>
          <p:cNvPr id="14" name="TextBox 14"/>
          <p:cNvSpPr txBox="1"/>
          <p:nvPr/>
        </p:nvSpPr>
        <p:spPr>
          <a:xfrm>
            <a:off x="12611350" y="6616848"/>
            <a:ext cx="2091375" cy="490898"/>
          </a:xfrm>
          <a:prstGeom prst="rect">
            <a:avLst/>
          </a:prstGeom>
        </p:spPr>
        <p:txBody>
          <a:bodyPr lIns="0" tIns="0" rIns="0" bIns="0" rtlCol="0" anchor="t">
            <a:spAutoFit/>
          </a:bodyPr>
          <a:lstStyle/>
          <a:p>
            <a:pPr>
              <a:lnSpc>
                <a:spcPts val="1926"/>
              </a:lnSpc>
            </a:pPr>
            <a:r>
              <a:rPr lang="en-US" sz="1376">
                <a:solidFill>
                  <a:srgbClr val="24231F"/>
                </a:solidFill>
                <a:latin typeface="Arimo Italics"/>
              </a:rPr>
              <a:t>Photo Credits: </a:t>
            </a:r>
            <a:r>
              <a:rPr lang="en-US" sz="1376" u="sng">
                <a:solidFill>
                  <a:srgbClr val="5271FF"/>
                </a:solidFill>
                <a:latin typeface="Arimo Italics"/>
                <a:hlinkClick r:id="rId7" tooltip="https://www.google.com/url?sa=i&amp;url=https%3A%2F%2Fwww.washingtonpost.com%2Fhealth%2Fhow-one-medical-checkup-can-snowball-into-a-cascade-of-tests-causing-more-harm-than-good%2F2020%2F01%2F03%2F0c8024fc-20eb-11ea-bed5-880264cc91a9_story.html&amp;psig=AOvVaw1muJn4X8snYiU7uPOM5qW7&amp;ust=1713445003664000&amp;source=images&amp;cd=vfe&amp;opi=89978449&amp;ved=0CAQQjB1qFwoTCJi615emyYUDFQAAAAAdAAAAABAK"/>
              </a:rPr>
              <a:t>Washington Post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698332"/>
            <a:ext cx="18288000" cy="2890336"/>
            <a:chOff x="0" y="0"/>
            <a:chExt cx="2691397" cy="425363"/>
          </a:xfrm>
        </p:grpSpPr>
        <p:sp>
          <p:nvSpPr>
            <p:cNvPr id="3" name="Freeform 3"/>
            <p:cNvSpPr/>
            <p:nvPr/>
          </p:nvSpPr>
          <p:spPr>
            <a:xfrm>
              <a:off x="0" y="0"/>
              <a:ext cx="2691397" cy="425363"/>
            </a:xfrm>
            <a:custGeom>
              <a:avLst/>
              <a:gdLst/>
              <a:ahLst/>
              <a:cxnLst/>
              <a:rect l="l" t="t" r="r" b="b"/>
              <a:pathLst>
                <a:path w="2691397" h="425363">
                  <a:moveTo>
                    <a:pt x="0" y="0"/>
                  </a:moveTo>
                  <a:lnTo>
                    <a:pt x="2691397" y="0"/>
                  </a:lnTo>
                  <a:lnTo>
                    <a:pt x="2691397" y="425363"/>
                  </a:lnTo>
                  <a:lnTo>
                    <a:pt x="0" y="425363"/>
                  </a:lnTo>
                  <a:close/>
                </a:path>
              </a:pathLst>
            </a:custGeom>
            <a:solidFill>
              <a:srgbClr val="48B4BB"/>
            </a:solidFill>
          </p:spPr>
        </p:sp>
      </p:grpSp>
      <p:grpSp>
        <p:nvGrpSpPr>
          <p:cNvPr id="4" name="Group 4"/>
          <p:cNvGrpSpPr/>
          <p:nvPr/>
        </p:nvGrpSpPr>
        <p:grpSpPr>
          <a:xfrm>
            <a:off x="0" y="-257784"/>
            <a:ext cx="18288000" cy="3956116"/>
            <a:chOff x="0" y="0"/>
            <a:chExt cx="24384000" cy="5274821"/>
          </a:xfrm>
        </p:grpSpPr>
        <p:pic>
          <p:nvPicPr>
            <p:cNvPr id="5" name="Picture 5"/>
            <p:cNvPicPr>
              <a:picLocks noChangeAspect="1"/>
            </p:cNvPicPr>
            <p:nvPr/>
          </p:nvPicPr>
          <p:blipFill>
            <a:blip r:embed="rId3"/>
            <a:srcRect b="61576"/>
            <a:stretch>
              <a:fillRect/>
            </a:stretch>
          </p:blipFill>
          <p:spPr>
            <a:xfrm>
              <a:off x="0" y="0"/>
              <a:ext cx="24384000" cy="5274821"/>
            </a:xfrm>
            <a:prstGeom prst="rect">
              <a:avLst/>
            </a:prstGeom>
          </p:spPr>
        </p:pic>
      </p:grpSp>
      <p:sp>
        <p:nvSpPr>
          <p:cNvPr id="6" name="TextBox 6"/>
          <p:cNvSpPr txBox="1"/>
          <p:nvPr/>
        </p:nvSpPr>
        <p:spPr>
          <a:xfrm>
            <a:off x="1626933" y="7812405"/>
            <a:ext cx="3191663" cy="879475"/>
          </a:xfrm>
          <a:prstGeom prst="rect">
            <a:avLst/>
          </a:prstGeom>
        </p:spPr>
        <p:txBody>
          <a:bodyPr lIns="0" tIns="0" rIns="0" bIns="0" rtlCol="0" anchor="t">
            <a:spAutoFit/>
          </a:bodyPr>
          <a:lstStyle/>
          <a:p>
            <a:pPr marL="539751" lvl="1" indent="-269876">
              <a:lnSpc>
                <a:spcPts val="3500"/>
              </a:lnSpc>
              <a:buFont typeface="Arial"/>
              <a:buChar char="•"/>
            </a:pPr>
            <a:r>
              <a:rPr lang="en-US" sz="2500">
                <a:solidFill>
                  <a:srgbClr val="000000"/>
                </a:solidFill>
                <a:latin typeface="Arimo"/>
              </a:rPr>
              <a:t>Exploratory Data Analysis</a:t>
            </a:r>
          </a:p>
        </p:txBody>
      </p:sp>
      <p:sp>
        <p:nvSpPr>
          <p:cNvPr id="7" name="TextBox 7"/>
          <p:cNvSpPr txBox="1"/>
          <p:nvPr/>
        </p:nvSpPr>
        <p:spPr>
          <a:xfrm>
            <a:off x="6839902" y="7117065"/>
            <a:ext cx="4451328" cy="2632075"/>
          </a:xfrm>
          <a:prstGeom prst="rect">
            <a:avLst/>
          </a:prstGeom>
        </p:spPr>
        <p:txBody>
          <a:bodyPr lIns="0" tIns="0" rIns="0" bIns="0" rtlCol="0" anchor="t">
            <a:spAutoFit/>
          </a:bodyPr>
          <a:lstStyle/>
          <a:p>
            <a:pPr marL="539751" lvl="1" indent="-269876">
              <a:lnSpc>
                <a:spcPts val="3500"/>
              </a:lnSpc>
              <a:buFont typeface="Arial"/>
              <a:buChar char="•"/>
            </a:pPr>
            <a:r>
              <a:rPr lang="en-US" sz="2500">
                <a:solidFill>
                  <a:srgbClr val="000000"/>
                </a:solidFill>
                <a:latin typeface="Arimo"/>
              </a:rPr>
              <a:t>Logistic Regression</a:t>
            </a:r>
          </a:p>
          <a:p>
            <a:pPr marL="539751" lvl="1" indent="-269876">
              <a:lnSpc>
                <a:spcPts val="3500"/>
              </a:lnSpc>
              <a:buFont typeface="Arial"/>
              <a:buChar char="•"/>
            </a:pPr>
            <a:r>
              <a:rPr lang="en-US" sz="2500">
                <a:solidFill>
                  <a:srgbClr val="000000"/>
                </a:solidFill>
                <a:latin typeface="Arimo"/>
              </a:rPr>
              <a:t>LASSO Regression</a:t>
            </a:r>
          </a:p>
          <a:p>
            <a:pPr marL="539751" lvl="1" indent="-269876">
              <a:lnSpc>
                <a:spcPts val="3500"/>
              </a:lnSpc>
              <a:buFont typeface="Arial"/>
              <a:buChar char="•"/>
            </a:pPr>
            <a:r>
              <a:rPr lang="en-US" sz="2500">
                <a:solidFill>
                  <a:srgbClr val="000000"/>
                </a:solidFill>
                <a:latin typeface="Arimo"/>
              </a:rPr>
              <a:t>Ridge Regression</a:t>
            </a:r>
          </a:p>
          <a:p>
            <a:pPr marL="539751" lvl="1" indent="-269876">
              <a:lnSpc>
                <a:spcPts val="3500"/>
              </a:lnSpc>
              <a:buFont typeface="Arial"/>
              <a:buChar char="•"/>
            </a:pPr>
            <a:r>
              <a:rPr lang="en-US" sz="2500">
                <a:solidFill>
                  <a:srgbClr val="000000"/>
                </a:solidFill>
                <a:latin typeface="Arimo"/>
              </a:rPr>
              <a:t>Support Vector Machine</a:t>
            </a:r>
          </a:p>
          <a:p>
            <a:pPr marL="539751" lvl="1" indent="-269876">
              <a:lnSpc>
                <a:spcPts val="3500"/>
              </a:lnSpc>
              <a:buFont typeface="Arial"/>
              <a:buChar char="•"/>
            </a:pPr>
            <a:r>
              <a:rPr lang="en-US" sz="2500">
                <a:solidFill>
                  <a:srgbClr val="000000"/>
                </a:solidFill>
                <a:latin typeface="Arimo"/>
              </a:rPr>
              <a:t>Random Forest</a:t>
            </a:r>
          </a:p>
          <a:p>
            <a:pPr marL="539751" lvl="1" indent="-269876">
              <a:lnSpc>
                <a:spcPts val="3500"/>
              </a:lnSpc>
              <a:buFont typeface="Arial"/>
              <a:buChar char="•"/>
            </a:pPr>
            <a:r>
              <a:rPr lang="en-US" sz="2500">
                <a:solidFill>
                  <a:srgbClr val="000000"/>
                </a:solidFill>
                <a:latin typeface="Arimo"/>
              </a:rPr>
              <a:t>Gradient Boosting Machine </a:t>
            </a:r>
          </a:p>
        </p:txBody>
      </p:sp>
      <p:sp>
        <p:nvSpPr>
          <p:cNvPr id="8" name="TextBox 8"/>
          <p:cNvSpPr txBox="1"/>
          <p:nvPr/>
        </p:nvSpPr>
        <p:spPr>
          <a:xfrm>
            <a:off x="1028700" y="4769660"/>
            <a:ext cx="2582717" cy="671480"/>
          </a:xfrm>
          <a:prstGeom prst="rect">
            <a:avLst/>
          </a:prstGeom>
        </p:spPr>
        <p:txBody>
          <a:bodyPr lIns="0" tIns="0" rIns="0" bIns="0" rtlCol="0" anchor="t">
            <a:spAutoFit/>
          </a:bodyPr>
          <a:lstStyle/>
          <a:p>
            <a:pPr>
              <a:lnSpc>
                <a:spcPts val="5514"/>
              </a:lnSpc>
            </a:pPr>
            <a:r>
              <a:rPr lang="en-US" sz="3938">
                <a:solidFill>
                  <a:srgbClr val="FFFFFF"/>
                </a:solidFill>
                <a:latin typeface="Open Sans Extra Bold"/>
              </a:rPr>
              <a:t>METHODS</a:t>
            </a:r>
          </a:p>
        </p:txBody>
      </p:sp>
      <p:sp>
        <p:nvSpPr>
          <p:cNvPr id="9" name="TextBox 9"/>
          <p:cNvSpPr txBox="1"/>
          <p:nvPr/>
        </p:nvSpPr>
        <p:spPr>
          <a:xfrm>
            <a:off x="16213613" y="3209415"/>
            <a:ext cx="2091375" cy="488917"/>
          </a:xfrm>
          <a:prstGeom prst="rect">
            <a:avLst/>
          </a:prstGeom>
        </p:spPr>
        <p:txBody>
          <a:bodyPr lIns="0" tIns="0" rIns="0" bIns="0" rtlCol="0" anchor="t">
            <a:spAutoFit/>
          </a:bodyPr>
          <a:lstStyle/>
          <a:p>
            <a:pPr>
              <a:lnSpc>
                <a:spcPts val="1926"/>
              </a:lnSpc>
            </a:pPr>
            <a:r>
              <a:rPr lang="en-US" sz="1376">
                <a:solidFill>
                  <a:srgbClr val="24231F"/>
                </a:solidFill>
                <a:latin typeface="Arimo Italics"/>
              </a:rPr>
              <a:t>Photo Credits: </a:t>
            </a:r>
            <a:r>
              <a:rPr lang="en-US" sz="1376" u="sng">
                <a:solidFill>
                  <a:srgbClr val="5271FF"/>
                </a:solidFill>
                <a:latin typeface="Arimo Italics"/>
                <a:hlinkClick r:id="rId4" tooltip="https://www.google.com/url?sa=i&amp;url=https%3A%2F%2Fwww.news-medical.net%2Flife-sciences%2FThe-Biochemistry-of-Breast-Cancer-Screening.aspx&amp;psig=AOvVaw2BZFikg4rqqgszob-6Awo9&amp;ust=1713445336222000&amp;source=images&amp;cd=vfe&amp;opi=89978449&amp;ved=0CAQQjB1qFwoTCKCKgrqnyYUDFQAAAAAdAAAAABAE"/>
              </a:rPr>
              <a:t>News Medical</a:t>
            </a:r>
          </a:p>
        </p:txBody>
      </p:sp>
      <p:sp>
        <p:nvSpPr>
          <p:cNvPr id="10" name="TextBox 10"/>
          <p:cNvSpPr txBox="1"/>
          <p:nvPr/>
        </p:nvSpPr>
        <p:spPr>
          <a:xfrm>
            <a:off x="13315091" y="7762155"/>
            <a:ext cx="4451328" cy="879475"/>
          </a:xfrm>
          <a:prstGeom prst="rect">
            <a:avLst/>
          </a:prstGeom>
        </p:spPr>
        <p:txBody>
          <a:bodyPr lIns="0" tIns="0" rIns="0" bIns="0" rtlCol="0" anchor="t">
            <a:spAutoFit/>
          </a:bodyPr>
          <a:lstStyle/>
          <a:p>
            <a:pPr marL="539751" lvl="1" indent="-269876">
              <a:lnSpc>
                <a:spcPts val="3500"/>
              </a:lnSpc>
              <a:buFont typeface="Arial"/>
              <a:buChar char="•"/>
            </a:pPr>
            <a:r>
              <a:rPr lang="en-US" sz="2500">
                <a:solidFill>
                  <a:srgbClr val="000000"/>
                </a:solidFill>
                <a:latin typeface="Arimo"/>
              </a:rPr>
              <a:t>Repeated 5-Fold Cross Validation</a:t>
            </a:r>
          </a:p>
        </p:txBody>
      </p:sp>
      <p:grpSp>
        <p:nvGrpSpPr>
          <p:cNvPr id="11" name="Group 11"/>
          <p:cNvGrpSpPr/>
          <p:nvPr/>
        </p:nvGrpSpPr>
        <p:grpSpPr>
          <a:xfrm>
            <a:off x="520750" y="7731668"/>
            <a:ext cx="1007128" cy="1007124"/>
            <a:chOff x="0" y="0"/>
            <a:chExt cx="2255950" cy="2255941"/>
          </a:xfrm>
        </p:grpSpPr>
        <p:sp>
          <p:nvSpPr>
            <p:cNvPr id="12" name="Freeform 12"/>
            <p:cNvSpPr/>
            <p:nvPr/>
          </p:nvSpPr>
          <p:spPr>
            <a:xfrm>
              <a:off x="0" y="0"/>
              <a:ext cx="2255950" cy="2255941"/>
            </a:xfrm>
            <a:custGeom>
              <a:avLst/>
              <a:gdLst/>
              <a:ahLst/>
              <a:cxnLst/>
              <a:rect l="l" t="t" r="r" b="b"/>
              <a:pathLst>
                <a:path w="2255950" h="2255941">
                  <a:moveTo>
                    <a:pt x="0" y="0"/>
                  </a:moveTo>
                  <a:lnTo>
                    <a:pt x="2255950" y="0"/>
                  </a:lnTo>
                  <a:lnTo>
                    <a:pt x="2255950" y="2255941"/>
                  </a:lnTo>
                  <a:lnTo>
                    <a:pt x="0" y="2255941"/>
                  </a:lnTo>
                  <a:close/>
                </a:path>
              </a:pathLst>
            </a:custGeom>
            <a:solidFill>
              <a:srgbClr val="48B4BB"/>
            </a:solidFill>
          </p:spPr>
        </p:sp>
      </p:grpSp>
      <p:sp>
        <p:nvSpPr>
          <p:cNvPr id="13" name="TextBox 13"/>
          <p:cNvSpPr txBox="1"/>
          <p:nvPr/>
        </p:nvSpPr>
        <p:spPr>
          <a:xfrm>
            <a:off x="953916" y="7550693"/>
            <a:ext cx="1147923" cy="1650518"/>
          </a:xfrm>
          <a:prstGeom prst="rect">
            <a:avLst/>
          </a:prstGeom>
        </p:spPr>
        <p:txBody>
          <a:bodyPr lIns="0" tIns="0" rIns="0" bIns="0" rtlCol="0" anchor="t">
            <a:spAutoFit/>
          </a:bodyPr>
          <a:lstStyle/>
          <a:p>
            <a:pPr>
              <a:lnSpc>
                <a:spcPts val="13558"/>
              </a:lnSpc>
            </a:pPr>
            <a:r>
              <a:rPr lang="en-US" sz="9684">
                <a:solidFill>
                  <a:srgbClr val="FFFFFF"/>
                </a:solidFill>
                <a:latin typeface="League Spartan Bold"/>
              </a:rPr>
              <a:t>1</a:t>
            </a:r>
          </a:p>
        </p:txBody>
      </p:sp>
      <p:grpSp>
        <p:nvGrpSpPr>
          <p:cNvPr id="14" name="Group 14"/>
          <p:cNvGrpSpPr/>
          <p:nvPr/>
        </p:nvGrpSpPr>
        <p:grpSpPr>
          <a:xfrm>
            <a:off x="5313896" y="7731668"/>
            <a:ext cx="1007128" cy="1007124"/>
            <a:chOff x="0" y="0"/>
            <a:chExt cx="2255950" cy="2255941"/>
          </a:xfrm>
        </p:grpSpPr>
        <p:sp>
          <p:nvSpPr>
            <p:cNvPr id="15" name="Freeform 15"/>
            <p:cNvSpPr/>
            <p:nvPr/>
          </p:nvSpPr>
          <p:spPr>
            <a:xfrm>
              <a:off x="0" y="0"/>
              <a:ext cx="2255950" cy="2255941"/>
            </a:xfrm>
            <a:custGeom>
              <a:avLst/>
              <a:gdLst/>
              <a:ahLst/>
              <a:cxnLst/>
              <a:rect l="l" t="t" r="r" b="b"/>
              <a:pathLst>
                <a:path w="2255950" h="2255941">
                  <a:moveTo>
                    <a:pt x="0" y="0"/>
                  </a:moveTo>
                  <a:lnTo>
                    <a:pt x="2255950" y="0"/>
                  </a:lnTo>
                  <a:lnTo>
                    <a:pt x="2255950" y="2255941"/>
                  </a:lnTo>
                  <a:lnTo>
                    <a:pt x="0" y="2255941"/>
                  </a:lnTo>
                  <a:close/>
                </a:path>
              </a:pathLst>
            </a:custGeom>
            <a:solidFill>
              <a:srgbClr val="48B4BB"/>
            </a:solidFill>
          </p:spPr>
        </p:sp>
      </p:grpSp>
      <p:sp>
        <p:nvSpPr>
          <p:cNvPr id="16" name="TextBox 16"/>
          <p:cNvSpPr txBox="1"/>
          <p:nvPr/>
        </p:nvSpPr>
        <p:spPr>
          <a:xfrm>
            <a:off x="5596729" y="7550693"/>
            <a:ext cx="1147923" cy="1650518"/>
          </a:xfrm>
          <a:prstGeom prst="rect">
            <a:avLst/>
          </a:prstGeom>
        </p:spPr>
        <p:txBody>
          <a:bodyPr lIns="0" tIns="0" rIns="0" bIns="0" rtlCol="0" anchor="t">
            <a:spAutoFit/>
          </a:bodyPr>
          <a:lstStyle/>
          <a:p>
            <a:pPr>
              <a:lnSpc>
                <a:spcPts val="13558"/>
              </a:lnSpc>
            </a:pPr>
            <a:r>
              <a:rPr lang="en-US" sz="9684">
                <a:solidFill>
                  <a:srgbClr val="FFFFFF"/>
                </a:solidFill>
                <a:latin typeface="League Spartan Bold"/>
              </a:rPr>
              <a:t>2</a:t>
            </a:r>
          </a:p>
        </p:txBody>
      </p:sp>
      <p:grpSp>
        <p:nvGrpSpPr>
          <p:cNvPr id="17" name="Group 17"/>
          <p:cNvGrpSpPr/>
          <p:nvPr/>
        </p:nvGrpSpPr>
        <p:grpSpPr>
          <a:xfrm>
            <a:off x="11789086" y="7731668"/>
            <a:ext cx="1007128" cy="1007124"/>
            <a:chOff x="0" y="0"/>
            <a:chExt cx="2255950" cy="2255941"/>
          </a:xfrm>
        </p:grpSpPr>
        <p:sp>
          <p:nvSpPr>
            <p:cNvPr id="18" name="Freeform 18"/>
            <p:cNvSpPr/>
            <p:nvPr/>
          </p:nvSpPr>
          <p:spPr>
            <a:xfrm>
              <a:off x="0" y="0"/>
              <a:ext cx="2255950" cy="2255941"/>
            </a:xfrm>
            <a:custGeom>
              <a:avLst/>
              <a:gdLst/>
              <a:ahLst/>
              <a:cxnLst/>
              <a:rect l="l" t="t" r="r" b="b"/>
              <a:pathLst>
                <a:path w="2255950" h="2255941">
                  <a:moveTo>
                    <a:pt x="0" y="0"/>
                  </a:moveTo>
                  <a:lnTo>
                    <a:pt x="2255950" y="0"/>
                  </a:lnTo>
                  <a:lnTo>
                    <a:pt x="2255950" y="2255941"/>
                  </a:lnTo>
                  <a:lnTo>
                    <a:pt x="0" y="2255941"/>
                  </a:lnTo>
                  <a:close/>
                </a:path>
              </a:pathLst>
            </a:custGeom>
            <a:solidFill>
              <a:srgbClr val="48B4BB"/>
            </a:solidFill>
          </p:spPr>
        </p:sp>
      </p:grpSp>
      <p:sp>
        <p:nvSpPr>
          <p:cNvPr id="19" name="TextBox 19"/>
          <p:cNvSpPr txBox="1"/>
          <p:nvPr/>
        </p:nvSpPr>
        <p:spPr>
          <a:xfrm>
            <a:off x="12071919" y="7550693"/>
            <a:ext cx="1147923" cy="1650518"/>
          </a:xfrm>
          <a:prstGeom prst="rect">
            <a:avLst/>
          </a:prstGeom>
        </p:spPr>
        <p:txBody>
          <a:bodyPr lIns="0" tIns="0" rIns="0" bIns="0" rtlCol="0" anchor="t">
            <a:spAutoFit/>
          </a:bodyPr>
          <a:lstStyle/>
          <a:p>
            <a:pPr>
              <a:lnSpc>
                <a:spcPts val="13558"/>
              </a:lnSpc>
            </a:pPr>
            <a:r>
              <a:rPr lang="en-US" sz="9684">
                <a:solidFill>
                  <a:srgbClr val="FFFFFF"/>
                </a:solidFill>
                <a:latin typeface="League Spartan Bold"/>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2267"/>
            </a:stretch>
          </a:blipFill>
        </p:spPr>
      </p:sp>
      <p:sp>
        <p:nvSpPr>
          <p:cNvPr id="3" name="Freeform 3"/>
          <p:cNvSpPr/>
          <p:nvPr/>
        </p:nvSpPr>
        <p:spPr>
          <a:xfrm>
            <a:off x="-146070" y="-128023"/>
            <a:ext cx="10415023" cy="10415023"/>
          </a:xfrm>
          <a:custGeom>
            <a:avLst/>
            <a:gdLst/>
            <a:ahLst/>
            <a:cxnLst/>
            <a:rect l="l" t="t" r="r" b="b"/>
            <a:pathLst>
              <a:path w="10415023" h="10415023">
                <a:moveTo>
                  <a:pt x="0" y="0"/>
                </a:moveTo>
                <a:lnTo>
                  <a:pt x="10415023" y="0"/>
                </a:lnTo>
                <a:lnTo>
                  <a:pt x="10415023" y="10415023"/>
                </a:lnTo>
                <a:lnTo>
                  <a:pt x="0" y="10415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109492" y="5775594"/>
            <a:ext cx="4619506" cy="1027027"/>
            <a:chOff x="0" y="0"/>
            <a:chExt cx="1460234" cy="324645"/>
          </a:xfrm>
        </p:grpSpPr>
        <p:sp>
          <p:nvSpPr>
            <p:cNvPr id="5" name="Freeform 5"/>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grpSp>
        <p:nvGrpSpPr>
          <p:cNvPr id="6" name="Group 6"/>
          <p:cNvGrpSpPr/>
          <p:nvPr/>
        </p:nvGrpSpPr>
        <p:grpSpPr>
          <a:xfrm>
            <a:off x="7441666" y="5775594"/>
            <a:ext cx="4619506" cy="1027027"/>
            <a:chOff x="0" y="0"/>
            <a:chExt cx="1460234" cy="324645"/>
          </a:xfrm>
        </p:grpSpPr>
        <p:sp>
          <p:nvSpPr>
            <p:cNvPr id="7" name="Freeform 7"/>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grpSp>
        <p:nvGrpSpPr>
          <p:cNvPr id="8" name="Group 8"/>
          <p:cNvGrpSpPr/>
          <p:nvPr/>
        </p:nvGrpSpPr>
        <p:grpSpPr>
          <a:xfrm>
            <a:off x="2109492" y="7076228"/>
            <a:ext cx="4619506" cy="1027027"/>
            <a:chOff x="0" y="0"/>
            <a:chExt cx="1460234" cy="324645"/>
          </a:xfrm>
        </p:grpSpPr>
        <p:sp>
          <p:nvSpPr>
            <p:cNvPr id="9" name="Freeform 9"/>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grpSp>
        <p:nvGrpSpPr>
          <p:cNvPr id="10" name="Group 10"/>
          <p:cNvGrpSpPr/>
          <p:nvPr/>
        </p:nvGrpSpPr>
        <p:grpSpPr>
          <a:xfrm>
            <a:off x="2109492" y="8376863"/>
            <a:ext cx="4619506" cy="1027027"/>
            <a:chOff x="0" y="0"/>
            <a:chExt cx="1460234" cy="324645"/>
          </a:xfrm>
        </p:grpSpPr>
        <p:sp>
          <p:nvSpPr>
            <p:cNvPr id="11" name="Freeform 11"/>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grpSp>
        <p:nvGrpSpPr>
          <p:cNvPr id="12" name="Group 12"/>
          <p:cNvGrpSpPr/>
          <p:nvPr/>
        </p:nvGrpSpPr>
        <p:grpSpPr>
          <a:xfrm>
            <a:off x="7441666" y="7076228"/>
            <a:ext cx="4619506" cy="1027027"/>
            <a:chOff x="0" y="0"/>
            <a:chExt cx="1460234" cy="324645"/>
          </a:xfrm>
        </p:grpSpPr>
        <p:sp>
          <p:nvSpPr>
            <p:cNvPr id="13" name="Freeform 13"/>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sp>
        <p:nvSpPr>
          <p:cNvPr id="14" name="TextBox 14"/>
          <p:cNvSpPr txBox="1"/>
          <p:nvPr/>
        </p:nvSpPr>
        <p:spPr>
          <a:xfrm>
            <a:off x="1787002" y="1887046"/>
            <a:ext cx="5152465" cy="641985"/>
          </a:xfrm>
          <a:prstGeom prst="rect">
            <a:avLst/>
          </a:prstGeom>
        </p:spPr>
        <p:txBody>
          <a:bodyPr lIns="0" tIns="0" rIns="0" bIns="0" rtlCol="0" anchor="t">
            <a:spAutoFit/>
          </a:bodyPr>
          <a:lstStyle/>
          <a:p>
            <a:pPr>
              <a:lnSpc>
                <a:spcPts val="5040"/>
              </a:lnSpc>
            </a:pPr>
            <a:r>
              <a:rPr lang="en-US" sz="3600">
                <a:solidFill>
                  <a:srgbClr val="000000"/>
                </a:solidFill>
                <a:latin typeface="Arimo Bold"/>
              </a:rPr>
              <a:t>RESULTS</a:t>
            </a:r>
          </a:p>
        </p:txBody>
      </p:sp>
      <p:sp>
        <p:nvSpPr>
          <p:cNvPr id="15" name="TextBox 15"/>
          <p:cNvSpPr txBox="1"/>
          <p:nvPr/>
        </p:nvSpPr>
        <p:spPr>
          <a:xfrm>
            <a:off x="1850990" y="2886344"/>
            <a:ext cx="6657865" cy="1317625"/>
          </a:xfrm>
          <a:prstGeom prst="rect">
            <a:avLst/>
          </a:prstGeom>
        </p:spPr>
        <p:txBody>
          <a:bodyPr lIns="0" tIns="0" rIns="0" bIns="0" rtlCol="0" anchor="t">
            <a:spAutoFit/>
          </a:bodyPr>
          <a:lstStyle/>
          <a:p>
            <a:pPr>
              <a:lnSpc>
                <a:spcPts val="3500"/>
              </a:lnSpc>
            </a:pPr>
            <a:r>
              <a:rPr lang="en-US" sz="2500">
                <a:solidFill>
                  <a:srgbClr val="000000"/>
                </a:solidFill>
                <a:latin typeface="Arimo"/>
              </a:rPr>
              <a:t>Highest Accuracy - Random Forest and GBM</a:t>
            </a:r>
          </a:p>
          <a:p>
            <a:pPr>
              <a:lnSpc>
                <a:spcPts val="3500"/>
              </a:lnSpc>
            </a:pPr>
            <a:r>
              <a:rPr lang="en-US" sz="2500">
                <a:solidFill>
                  <a:srgbClr val="000000"/>
                </a:solidFill>
                <a:latin typeface="Arimo"/>
              </a:rPr>
              <a:t>Highest Precision - LASSO and Linear SVM</a:t>
            </a:r>
          </a:p>
          <a:p>
            <a:pPr>
              <a:lnSpc>
                <a:spcPts val="3500"/>
              </a:lnSpc>
            </a:pPr>
            <a:r>
              <a:rPr lang="en-US" sz="2500">
                <a:solidFill>
                  <a:srgbClr val="000000"/>
                </a:solidFill>
                <a:latin typeface="Arimo"/>
              </a:rPr>
              <a:t>Highest Recall - Logistic Regression and GBM</a:t>
            </a:r>
          </a:p>
        </p:txBody>
      </p:sp>
      <p:sp>
        <p:nvSpPr>
          <p:cNvPr id="16" name="TextBox 16"/>
          <p:cNvSpPr txBox="1"/>
          <p:nvPr/>
        </p:nvSpPr>
        <p:spPr>
          <a:xfrm>
            <a:off x="2765127" y="7301452"/>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Precision</a:t>
            </a:r>
          </a:p>
        </p:txBody>
      </p:sp>
      <p:sp>
        <p:nvSpPr>
          <p:cNvPr id="17" name="TextBox 17"/>
          <p:cNvSpPr txBox="1"/>
          <p:nvPr/>
        </p:nvSpPr>
        <p:spPr>
          <a:xfrm>
            <a:off x="2765127" y="6000818"/>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Accuracy</a:t>
            </a:r>
          </a:p>
        </p:txBody>
      </p:sp>
      <p:sp>
        <p:nvSpPr>
          <p:cNvPr id="18" name="TextBox 18"/>
          <p:cNvSpPr txBox="1"/>
          <p:nvPr/>
        </p:nvSpPr>
        <p:spPr>
          <a:xfrm>
            <a:off x="2765127" y="8602086"/>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Recall </a:t>
            </a:r>
          </a:p>
        </p:txBody>
      </p:sp>
      <p:sp>
        <p:nvSpPr>
          <p:cNvPr id="19" name="TextBox 19"/>
          <p:cNvSpPr txBox="1"/>
          <p:nvPr/>
        </p:nvSpPr>
        <p:spPr>
          <a:xfrm>
            <a:off x="8097301" y="6000818"/>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F1- Score </a:t>
            </a:r>
          </a:p>
        </p:txBody>
      </p:sp>
      <p:sp>
        <p:nvSpPr>
          <p:cNvPr id="20" name="TextBox 20"/>
          <p:cNvSpPr txBox="1"/>
          <p:nvPr/>
        </p:nvSpPr>
        <p:spPr>
          <a:xfrm>
            <a:off x="8097301" y="7301452"/>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AUC-ROC</a:t>
            </a:r>
          </a:p>
        </p:txBody>
      </p:sp>
      <p:sp>
        <p:nvSpPr>
          <p:cNvPr id="21" name="TextBox 21"/>
          <p:cNvSpPr txBox="1"/>
          <p:nvPr/>
        </p:nvSpPr>
        <p:spPr>
          <a:xfrm>
            <a:off x="16196625" y="9542568"/>
            <a:ext cx="2091375" cy="488917"/>
          </a:xfrm>
          <a:prstGeom prst="rect">
            <a:avLst/>
          </a:prstGeom>
        </p:spPr>
        <p:txBody>
          <a:bodyPr lIns="0" tIns="0" rIns="0" bIns="0" rtlCol="0" anchor="t">
            <a:spAutoFit/>
          </a:bodyPr>
          <a:lstStyle/>
          <a:p>
            <a:pPr>
              <a:lnSpc>
                <a:spcPts val="1926"/>
              </a:lnSpc>
            </a:pPr>
            <a:r>
              <a:rPr lang="en-US" sz="1376">
                <a:solidFill>
                  <a:srgbClr val="24231F"/>
                </a:solidFill>
                <a:latin typeface="Arimo Italics"/>
              </a:rPr>
              <a:t>Photo Credits:</a:t>
            </a:r>
            <a:r>
              <a:rPr lang="en-US" sz="1376" u="sng">
                <a:solidFill>
                  <a:srgbClr val="5271FF"/>
                </a:solidFill>
                <a:latin typeface="Arimo Italics"/>
                <a:hlinkClick r:id="rId6" tooltip="https://www.google.com/url?sa=i&amp;url=https%3A%2F%2Fhealth.ucdavis.edu%2Fblog%2Fcultivating-health%2Fcolonoscopy-vs-at-home-colon-cancer-screening-which-is-best-for-you%2F2024%2F03&amp;psig=AOvVaw2BZFikg4rqqgszob-6Awo9&amp;ust=1713445336222000&amp;source=images&amp;cd=vfe&amp;opi=89978449&amp;ved=0CAQQjB1qFwoTCKCKgrqnyYUDFQAAAAAdAAAAABAb"/>
              </a:rPr>
              <a:t>UC Davis Heal</a:t>
            </a:r>
            <a:r>
              <a:rPr lang="en-US" sz="1376" u="sng">
                <a:solidFill>
                  <a:srgbClr val="5271FF"/>
                </a:solidFill>
                <a:latin typeface="Arimo"/>
              </a:rPr>
              <a:t>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2267"/>
            </a:stretch>
          </a:blipFill>
        </p:spPr>
      </p:sp>
      <p:sp>
        <p:nvSpPr>
          <p:cNvPr id="3" name="Freeform 3"/>
          <p:cNvSpPr/>
          <p:nvPr/>
        </p:nvSpPr>
        <p:spPr>
          <a:xfrm>
            <a:off x="-146070" y="-128023"/>
            <a:ext cx="10415023" cy="10415023"/>
          </a:xfrm>
          <a:custGeom>
            <a:avLst/>
            <a:gdLst/>
            <a:ahLst/>
            <a:cxnLst/>
            <a:rect l="l" t="t" r="r" b="b"/>
            <a:pathLst>
              <a:path w="10415023" h="10415023">
                <a:moveTo>
                  <a:pt x="0" y="0"/>
                </a:moveTo>
                <a:lnTo>
                  <a:pt x="10415023" y="0"/>
                </a:lnTo>
                <a:lnTo>
                  <a:pt x="10415023" y="10415023"/>
                </a:lnTo>
                <a:lnTo>
                  <a:pt x="0" y="10415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109492" y="5775594"/>
            <a:ext cx="4619506" cy="1027027"/>
            <a:chOff x="0" y="0"/>
            <a:chExt cx="1460234" cy="324645"/>
          </a:xfrm>
        </p:grpSpPr>
        <p:sp>
          <p:nvSpPr>
            <p:cNvPr id="5" name="Freeform 5"/>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grpSp>
        <p:nvGrpSpPr>
          <p:cNvPr id="6" name="Group 6"/>
          <p:cNvGrpSpPr/>
          <p:nvPr/>
        </p:nvGrpSpPr>
        <p:grpSpPr>
          <a:xfrm>
            <a:off x="7441666" y="5775594"/>
            <a:ext cx="4619506" cy="1027027"/>
            <a:chOff x="0" y="0"/>
            <a:chExt cx="1460234" cy="324645"/>
          </a:xfrm>
        </p:grpSpPr>
        <p:sp>
          <p:nvSpPr>
            <p:cNvPr id="7" name="Freeform 7"/>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grpSp>
        <p:nvGrpSpPr>
          <p:cNvPr id="8" name="Group 8"/>
          <p:cNvGrpSpPr/>
          <p:nvPr/>
        </p:nvGrpSpPr>
        <p:grpSpPr>
          <a:xfrm>
            <a:off x="2109492" y="7076228"/>
            <a:ext cx="4619506" cy="1027027"/>
            <a:chOff x="0" y="0"/>
            <a:chExt cx="1460234" cy="324645"/>
          </a:xfrm>
        </p:grpSpPr>
        <p:sp>
          <p:nvSpPr>
            <p:cNvPr id="9" name="Freeform 9"/>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grpSp>
        <p:nvGrpSpPr>
          <p:cNvPr id="10" name="Group 10"/>
          <p:cNvGrpSpPr/>
          <p:nvPr/>
        </p:nvGrpSpPr>
        <p:grpSpPr>
          <a:xfrm>
            <a:off x="2109492" y="8376863"/>
            <a:ext cx="4619506" cy="1027027"/>
            <a:chOff x="0" y="0"/>
            <a:chExt cx="1460234" cy="324645"/>
          </a:xfrm>
        </p:grpSpPr>
        <p:sp>
          <p:nvSpPr>
            <p:cNvPr id="11" name="Freeform 11"/>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grpSp>
        <p:nvGrpSpPr>
          <p:cNvPr id="12" name="Group 12"/>
          <p:cNvGrpSpPr/>
          <p:nvPr/>
        </p:nvGrpSpPr>
        <p:grpSpPr>
          <a:xfrm>
            <a:off x="7441666" y="7076228"/>
            <a:ext cx="4619506" cy="1027027"/>
            <a:chOff x="0" y="0"/>
            <a:chExt cx="1460234" cy="324645"/>
          </a:xfrm>
        </p:grpSpPr>
        <p:sp>
          <p:nvSpPr>
            <p:cNvPr id="13" name="Freeform 13"/>
            <p:cNvSpPr/>
            <p:nvPr/>
          </p:nvSpPr>
          <p:spPr>
            <a:xfrm>
              <a:off x="0" y="0"/>
              <a:ext cx="1460234" cy="324645"/>
            </a:xfrm>
            <a:custGeom>
              <a:avLst/>
              <a:gdLst/>
              <a:ahLst/>
              <a:cxnLst/>
              <a:rect l="l" t="t" r="r" b="b"/>
              <a:pathLst>
                <a:path w="1460234" h="324645">
                  <a:moveTo>
                    <a:pt x="0" y="0"/>
                  </a:moveTo>
                  <a:lnTo>
                    <a:pt x="1460234" y="0"/>
                  </a:lnTo>
                  <a:lnTo>
                    <a:pt x="1460234" y="324645"/>
                  </a:lnTo>
                  <a:lnTo>
                    <a:pt x="0" y="324645"/>
                  </a:lnTo>
                  <a:close/>
                </a:path>
              </a:pathLst>
            </a:custGeom>
            <a:solidFill>
              <a:srgbClr val="FFFFFF"/>
            </a:solidFill>
          </p:spPr>
        </p:sp>
      </p:grpSp>
      <p:sp>
        <p:nvSpPr>
          <p:cNvPr id="14" name="TextBox 14"/>
          <p:cNvSpPr txBox="1"/>
          <p:nvPr/>
        </p:nvSpPr>
        <p:spPr>
          <a:xfrm>
            <a:off x="1787002" y="1887046"/>
            <a:ext cx="5152465" cy="641985"/>
          </a:xfrm>
          <a:prstGeom prst="rect">
            <a:avLst/>
          </a:prstGeom>
        </p:spPr>
        <p:txBody>
          <a:bodyPr lIns="0" tIns="0" rIns="0" bIns="0" rtlCol="0" anchor="t">
            <a:spAutoFit/>
          </a:bodyPr>
          <a:lstStyle/>
          <a:p>
            <a:pPr>
              <a:lnSpc>
                <a:spcPts val="5040"/>
              </a:lnSpc>
            </a:pPr>
            <a:r>
              <a:rPr lang="en-US" sz="3600">
                <a:solidFill>
                  <a:srgbClr val="000000"/>
                </a:solidFill>
                <a:latin typeface="Arimo Bold"/>
              </a:rPr>
              <a:t>RESULTS</a:t>
            </a:r>
          </a:p>
        </p:txBody>
      </p:sp>
      <p:sp>
        <p:nvSpPr>
          <p:cNvPr id="15" name="TextBox 15"/>
          <p:cNvSpPr txBox="1"/>
          <p:nvPr/>
        </p:nvSpPr>
        <p:spPr>
          <a:xfrm>
            <a:off x="1850990" y="2886344"/>
            <a:ext cx="5590676" cy="1317625"/>
          </a:xfrm>
          <a:prstGeom prst="rect">
            <a:avLst/>
          </a:prstGeom>
        </p:spPr>
        <p:txBody>
          <a:bodyPr lIns="0" tIns="0" rIns="0" bIns="0" rtlCol="0" anchor="t">
            <a:spAutoFit/>
          </a:bodyPr>
          <a:lstStyle/>
          <a:p>
            <a:pPr>
              <a:lnSpc>
                <a:spcPts val="3500"/>
              </a:lnSpc>
            </a:pPr>
            <a:r>
              <a:rPr lang="en-US" sz="2500">
                <a:solidFill>
                  <a:srgbClr val="000000"/>
                </a:solidFill>
                <a:latin typeface="Arimo"/>
              </a:rPr>
              <a:t>Random Forest and GBM have the best model performance based on the overall metrics.</a:t>
            </a:r>
          </a:p>
        </p:txBody>
      </p:sp>
      <p:sp>
        <p:nvSpPr>
          <p:cNvPr id="16" name="TextBox 16"/>
          <p:cNvSpPr txBox="1"/>
          <p:nvPr/>
        </p:nvSpPr>
        <p:spPr>
          <a:xfrm>
            <a:off x="2765127" y="7301452"/>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Precision</a:t>
            </a:r>
          </a:p>
        </p:txBody>
      </p:sp>
      <p:sp>
        <p:nvSpPr>
          <p:cNvPr id="17" name="TextBox 17"/>
          <p:cNvSpPr txBox="1"/>
          <p:nvPr/>
        </p:nvSpPr>
        <p:spPr>
          <a:xfrm>
            <a:off x="2765127" y="6000818"/>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Accuracy</a:t>
            </a:r>
          </a:p>
        </p:txBody>
      </p:sp>
      <p:sp>
        <p:nvSpPr>
          <p:cNvPr id="18" name="TextBox 18"/>
          <p:cNvSpPr txBox="1"/>
          <p:nvPr/>
        </p:nvSpPr>
        <p:spPr>
          <a:xfrm>
            <a:off x="2765127" y="8602086"/>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Recall </a:t>
            </a:r>
          </a:p>
        </p:txBody>
      </p:sp>
      <p:sp>
        <p:nvSpPr>
          <p:cNvPr id="19" name="TextBox 19"/>
          <p:cNvSpPr txBox="1"/>
          <p:nvPr/>
        </p:nvSpPr>
        <p:spPr>
          <a:xfrm>
            <a:off x="8097301" y="6000818"/>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F1- Score </a:t>
            </a:r>
          </a:p>
        </p:txBody>
      </p:sp>
      <p:sp>
        <p:nvSpPr>
          <p:cNvPr id="20" name="TextBox 20"/>
          <p:cNvSpPr txBox="1"/>
          <p:nvPr/>
        </p:nvSpPr>
        <p:spPr>
          <a:xfrm>
            <a:off x="8097301" y="7301452"/>
            <a:ext cx="3308236" cy="500380"/>
          </a:xfrm>
          <a:prstGeom prst="rect">
            <a:avLst/>
          </a:prstGeom>
        </p:spPr>
        <p:txBody>
          <a:bodyPr lIns="0" tIns="0" rIns="0" bIns="0" rtlCol="0" anchor="t">
            <a:spAutoFit/>
          </a:bodyPr>
          <a:lstStyle/>
          <a:p>
            <a:pPr algn="ctr">
              <a:lnSpc>
                <a:spcPts val="3919"/>
              </a:lnSpc>
            </a:pPr>
            <a:r>
              <a:rPr lang="en-US" sz="2799">
                <a:solidFill>
                  <a:srgbClr val="000000"/>
                </a:solidFill>
                <a:latin typeface="Arimo"/>
              </a:rPr>
              <a:t>AUC-ROC</a:t>
            </a:r>
          </a:p>
        </p:txBody>
      </p:sp>
      <p:sp>
        <p:nvSpPr>
          <p:cNvPr id="21" name="TextBox 21"/>
          <p:cNvSpPr txBox="1"/>
          <p:nvPr/>
        </p:nvSpPr>
        <p:spPr>
          <a:xfrm>
            <a:off x="16196625" y="9542568"/>
            <a:ext cx="2091375" cy="488917"/>
          </a:xfrm>
          <a:prstGeom prst="rect">
            <a:avLst/>
          </a:prstGeom>
        </p:spPr>
        <p:txBody>
          <a:bodyPr lIns="0" tIns="0" rIns="0" bIns="0" rtlCol="0" anchor="t">
            <a:spAutoFit/>
          </a:bodyPr>
          <a:lstStyle/>
          <a:p>
            <a:pPr>
              <a:lnSpc>
                <a:spcPts val="1926"/>
              </a:lnSpc>
            </a:pPr>
            <a:r>
              <a:rPr lang="en-US" sz="1376">
                <a:solidFill>
                  <a:srgbClr val="24231F"/>
                </a:solidFill>
                <a:latin typeface="Arimo Italics"/>
              </a:rPr>
              <a:t>Photo Credits:</a:t>
            </a:r>
            <a:r>
              <a:rPr lang="en-US" sz="1376" u="sng">
                <a:solidFill>
                  <a:srgbClr val="5271FF"/>
                </a:solidFill>
                <a:latin typeface="Arimo Italics"/>
                <a:hlinkClick r:id="rId6" tooltip="https://www.google.com/url?sa=i&amp;url=https%3A%2F%2Fhealth.ucdavis.edu%2Fblog%2Fcultivating-health%2Fcolonoscopy-vs-at-home-colon-cancer-screening-which-is-best-for-you%2F2024%2F03&amp;psig=AOvVaw2BZFikg4rqqgszob-6Awo9&amp;ust=1713445336222000&amp;source=images&amp;cd=vfe&amp;opi=89978449&amp;ved=0CAQQjB1qFwoTCKCKgrqnyYUDFQAAAAAdAAAAABAb"/>
              </a:rPr>
              <a:t>UC Davis Heal</a:t>
            </a:r>
            <a:r>
              <a:rPr lang="en-US" sz="1376" u="sng">
                <a:solidFill>
                  <a:srgbClr val="5271FF"/>
                </a:solidFill>
                <a:latin typeface="Arimo"/>
              </a:rPr>
              <a:t>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6410" y="-384069"/>
            <a:ext cx="6526377" cy="11159032"/>
            <a:chOff x="0" y="0"/>
            <a:chExt cx="2380840" cy="4070845"/>
          </a:xfrm>
        </p:grpSpPr>
        <p:sp>
          <p:nvSpPr>
            <p:cNvPr id="3" name="Freeform 3"/>
            <p:cNvSpPr/>
            <p:nvPr/>
          </p:nvSpPr>
          <p:spPr>
            <a:xfrm>
              <a:off x="0" y="0"/>
              <a:ext cx="2380840" cy="4070845"/>
            </a:xfrm>
            <a:custGeom>
              <a:avLst/>
              <a:gdLst/>
              <a:ahLst/>
              <a:cxnLst/>
              <a:rect l="l" t="t" r="r" b="b"/>
              <a:pathLst>
                <a:path w="2380840" h="4070845">
                  <a:moveTo>
                    <a:pt x="0" y="0"/>
                  </a:moveTo>
                  <a:lnTo>
                    <a:pt x="2380840" y="0"/>
                  </a:lnTo>
                  <a:lnTo>
                    <a:pt x="2380840" y="4070845"/>
                  </a:lnTo>
                  <a:lnTo>
                    <a:pt x="0" y="4070845"/>
                  </a:lnTo>
                  <a:close/>
                </a:path>
              </a:pathLst>
            </a:custGeom>
            <a:solidFill>
              <a:srgbClr val="48B4BB"/>
            </a:solidFill>
          </p:spPr>
        </p:sp>
      </p:grpSp>
      <p:grpSp>
        <p:nvGrpSpPr>
          <p:cNvPr id="4" name="Group 4"/>
          <p:cNvGrpSpPr/>
          <p:nvPr/>
        </p:nvGrpSpPr>
        <p:grpSpPr>
          <a:xfrm>
            <a:off x="1966778" y="1510383"/>
            <a:ext cx="7370128" cy="7370128"/>
            <a:chOff x="0" y="0"/>
            <a:chExt cx="6350000" cy="6350000"/>
          </a:xfrm>
        </p:grpSpPr>
        <p:sp>
          <p:nvSpPr>
            <p:cNvPr id="5" name="Freeform 5"/>
            <p:cNvSpPr/>
            <p:nvPr/>
          </p:nvSpPr>
          <p:spPr>
            <a:xfrm>
              <a:off x="0" y="0"/>
              <a:ext cx="6350000" cy="6350000"/>
            </a:xfrm>
            <a:custGeom>
              <a:avLst/>
              <a:gdLst/>
              <a:ahLst/>
              <a:cxnLst/>
              <a:rect l="l" t="t" r="r" b="b"/>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3"/>
              <a:stretch>
                <a:fillRect r="-49812"/>
              </a:stretch>
            </a:blipFill>
          </p:spPr>
        </p:sp>
      </p:grpSp>
      <p:grpSp>
        <p:nvGrpSpPr>
          <p:cNvPr id="6" name="Group 6"/>
          <p:cNvGrpSpPr>
            <a:grpSpLocks noChangeAspect="1"/>
          </p:cNvGrpSpPr>
          <p:nvPr/>
        </p:nvGrpSpPr>
        <p:grpSpPr>
          <a:xfrm>
            <a:off x="7136321" y="5590192"/>
            <a:ext cx="4099997" cy="4099997"/>
            <a:chOff x="0" y="0"/>
            <a:chExt cx="495300" cy="495300"/>
          </a:xfrm>
        </p:grpSpPr>
        <p:sp>
          <p:nvSpPr>
            <p:cNvPr id="7" name="Freeform 7"/>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id="8" name="Freeform 8"/>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8B4BB"/>
            </a:solidFill>
          </p:spPr>
        </p:sp>
      </p:grpSp>
      <p:sp>
        <p:nvSpPr>
          <p:cNvPr id="9" name="TextBox 9"/>
          <p:cNvSpPr txBox="1"/>
          <p:nvPr/>
        </p:nvSpPr>
        <p:spPr>
          <a:xfrm>
            <a:off x="11236317" y="2079823"/>
            <a:ext cx="5152465" cy="641985"/>
          </a:xfrm>
          <a:prstGeom prst="rect">
            <a:avLst/>
          </a:prstGeom>
        </p:spPr>
        <p:txBody>
          <a:bodyPr lIns="0" tIns="0" rIns="0" bIns="0" rtlCol="0" anchor="t">
            <a:spAutoFit/>
          </a:bodyPr>
          <a:lstStyle/>
          <a:p>
            <a:pPr>
              <a:lnSpc>
                <a:spcPts val="5040"/>
              </a:lnSpc>
            </a:pPr>
            <a:r>
              <a:rPr lang="en-US" sz="3600">
                <a:solidFill>
                  <a:srgbClr val="000000"/>
                </a:solidFill>
                <a:latin typeface="Arimo Bold"/>
              </a:rPr>
              <a:t>CONCLUSION</a:t>
            </a:r>
          </a:p>
        </p:txBody>
      </p:sp>
      <p:sp>
        <p:nvSpPr>
          <p:cNvPr id="10" name="TextBox 10"/>
          <p:cNvSpPr txBox="1"/>
          <p:nvPr/>
        </p:nvSpPr>
        <p:spPr>
          <a:xfrm>
            <a:off x="11236317" y="3186935"/>
            <a:ext cx="6372881" cy="4384675"/>
          </a:xfrm>
          <a:prstGeom prst="rect">
            <a:avLst/>
          </a:prstGeom>
        </p:spPr>
        <p:txBody>
          <a:bodyPr lIns="0" tIns="0" rIns="0" bIns="0" rtlCol="0" anchor="t">
            <a:spAutoFit/>
          </a:bodyPr>
          <a:lstStyle/>
          <a:p>
            <a:pPr algn="just">
              <a:lnSpc>
                <a:spcPts val="3500"/>
              </a:lnSpc>
            </a:pPr>
            <a:r>
              <a:rPr lang="en-US" sz="2500">
                <a:solidFill>
                  <a:srgbClr val="000000"/>
                </a:solidFill>
                <a:latin typeface="Arimo"/>
              </a:rPr>
              <a:t>The two most significant variables from the two best models are the time recurrence of the disease (TimeRecurrence) and the  presence of Estrogen Receptor 1 (ESR1)</a:t>
            </a:r>
          </a:p>
          <a:p>
            <a:pPr algn="just">
              <a:lnSpc>
                <a:spcPts val="3500"/>
              </a:lnSpc>
            </a:pPr>
            <a:endParaRPr lang="en-US" sz="2500">
              <a:solidFill>
                <a:srgbClr val="000000"/>
              </a:solidFill>
              <a:latin typeface="Arimo"/>
            </a:endParaRPr>
          </a:p>
          <a:p>
            <a:pPr algn="just">
              <a:lnSpc>
                <a:spcPts val="3500"/>
              </a:lnSpc>
            </a:pPr>
            <a:r>
              <a:rPr lang="en-US" sz="2500">
                <a:solidFill>
                  <a:srgbClr val="000000"/>
                </a:solidFill>
                <a:latin typeface="Arimo"/>
              </a:rPr>
              <a:t>Other variables to consider based on the model:</a:t>
            </a:r>
          </a:p>
          <a:p>
            <a:pPr algn="just">
              <a:lnSpc>
                <a:spcPts val="3500"/>
              </a:lnSpc>
            </a:pPr>
            <a:r>
              <a:rPr lang="en-US" sz="2500">
                <a:solidFill>
                  <a:srgbClr val="000000"/>
                </a:solidFill>
                <a:latin typeface="Arimo"/>
              </a:rPr>
              <a:t>Grade or stage of the disease (Grade)</a:t>
            </a:r>
          </a:p>
          <a:p>
            <a:pPr algn="just">
              <a:lnSpc>
                <a:spcPts val="3500"/>
              </a:lnSpc>
            </a:pPr>
            <a:r>
              <a:rPr lang="en-US" sz="2500">
                <a:solidFill>
                  <a:srgbClr val="000000"/>
                </a:solidFill>
                <a:latin typeface="Arimo"/>
              </a:rPr>
              <a:t>Number of positive nodes (PosNodes)</a:t>
            </a:r>
          </a:p>
          <a:p>
            <a:pPr algn="just">
              <a:lnSpc>
                <a:spcPts val="3500"/>
              </a:lnSpc>
            </a:pPr>
            <a:r>
              <a:rPr lang="en-US" sz="2500">
                <a:solidFill>
                  <a:srgbClr val="000000"/>
                </a:solidFill>
                <a:latin typeface="Arimo"/>
              </a:rPr>
              <a:t>Presence of lymphatic Infiltration (LymphInfil)</a:t>
            </a:r>
          </a:p>
        </p:txBody>
      </p:sp>
      <p:sp>
        <p:nvSpPr>
          <p:cNvPr id="11" name="TextBox 11"/>
          <p:cNvSpPr txBox="1"/>
          <p:nvPr/>
        </p:nvSpPr>
        <p:spPr>
          <a:xfrm>
            <a:off x="11236317" y="8267101"/>
            <a:ext cx="5152465" cy="507365"/>
          </a:xfrm>
          <a:prstGeom prst="rect">
            <a:avLst/>
          </a:prstGeom>
        </p:spPr>
        <p:txBody>
          <a:bodyPr lIns="0" tIns="0" rIns="0" bIns="0" rtlCol="0" anchor="t">
            <a:spAutoFit/>
          </a:bodyPr>
          <a:lstStyle/>
          <a:p>
            <a:pPr>
              <a:lnSpc>
                <a:spcPts val="4060"/>
              </a:lnSpc>
            </a:pPr>
            <a:r>
              <a:rPr lang="en-US" sz="2900">
                <a:solidFill>
                  <a:srgbClr val="000000"/>
                </a:solidFill>
                <a:latin typeface="Arimo Bold"/>
              </a:rPr>
              <a:t>What does this suggest?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43" b="-14174"/>
            </a:stretch>
          </a:blipFill>
        </p:spPr>
      </p:sp>
      <p:grpSp>
        <p:nvGrpSpPr>
          <p:cNvPr id="3" name="Group 3"/>
          <p:cNvGrpSpPr/>
          <p:nvPr/>
        </p:nvGrpSpPr>
        <p:grpSpPr>
          <a:xfrm>
            <a:off x="3346609" y="1156553"/>
            <a:ext cx="11594782" cy="4114800"/>
            <a:chOff x="0" y="0"/>
            <a:chExt cx="3053770" cy="1083733"/>
          </a:xfrm>
        </p:grpSpPr>
        <p:sp>
          <p:nvSpPr>
            <p:cNvPr id="4" name="Freeform 4"/>
            <p:cNvSpPr/>
            <p:nvPr/>
          </p:nvSpPr>
          <p:spPr>
            <a:xfrm>
              <a:off x="0" y="0"/>
              <a:ext cx="3053770" cy="1083733"/>
            </a:xfrm>
            <a:custGeom>
              <a:avLst/>
              <a:gdLst/>
              <a:ahLst/>
              <a:cxnLst/>
              <a:rect l="l" t="t" r="r" b="b"/>
              <a:pathLst>
                <a:path w="3053770" h="1083733">
                  <a:moveTo>
                    <a:pt x="0" y="0"/>
                  </a:moveTo>
                  <a:lnTo>
                    <a:pt x="3053770" y="0"/>
                  </a:lnTo>
                  <a:lnTo>
                    <a:pt x="3053770" y="1083733"/>
                  </a:lnTo>
                  <a:lnTo>
                    <a:pt x="0" y="1083733"/>
                  </a:lnTo>
                  <a:close/>
                </a:path>
              </a:pathLst>
            </a:custGeom>
            <a:solidFill>
              <a:srgbClr val="000000">
                <a:alpha val="0"/>
              </a:srgbClr>
            </a:solidFill>
            <a:ln w="361950" cap="sq">
              <a:solidFill>
                <a:srgbClr val="48BAC3"/>
              </a:solidFill>
              <a:prstDash val="solid"/>
              <a:miter/>
            </a:ln>
          </p:spPr>
        </p:sp>
        <p:sp>
          <p:nvSpPr>
            <p:cNvPr id="5" name="TextBox 5"/>
            <p:cNvSpPr txBox="1"/>
            <p:nvPr/>
          </p:nvSpPr>
          <p:spPr>
            <a:xfrm>
              <a:off x="0" y="-38100"/>
              <a:ext cx="3053770" cy="11218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189246" y="758411"/>
            <a:ext cx="3909508" cy="1115852"/>
            <a:chOff x="0" y="0"/>
            <a:chExt cx="1029665" cy="293887"/>
          </a:xfrm>
        </p:grpSpPr>
        <p:sp>
          <p:nvSpPr>
            <p:cNvPr id="7" name="Freeform 7"/>
            <p:cNvSpPr/>
            <p:nvPr/>
          </p:nvSpPr>
          <p:spPr>
            <a:xfrm>
              <a:off x="0" y="0"/>
              <a:ext cx="1029665" cy="293887"/>
            </a:xfrm>
            <a:custGeom>
              <a:avLst/>
              <a:gdLst/>
              <a:ahLst/>
              <a:cxnLst/>
              <a:rect l="l" t="t" r="r" b="b"/>
              <a:pathLst>
                <a:path w="1029665" h="293887">
                  <a:moveTo>
                    <a:pt x="0" y="0"/>
                  </a:moveTo>
                  <a:lnTo>
                    <a:pt x="1029665" y="0"/>
                  </a:lnTo>
                  <a:lnTo>
                    <a:pt x="1029665" y="293887"/>
                  </a:lnTo>
                  <a:lnTo>
                    <a:pt x="0" y="293887"/>
                  </a:lnTo>
                  <a:close/>
                </a:path>
              </a:pathLst>
            </a:custGeom>
            <a:solidFill>
              <a:srgbClr val="FFFFFF"/>
            </a:solidFill>
            <a:ln cap="sq">
              <a:noFill/>
              <a:prstDash val="solid"/>
              <a:miter/>
            </a:ln>
          </p:spPr>
        </p:sp>
        <p:sp>
          <p:nvSpPr>
            <p:cNvPr id="8" name="TextBox 8"/>
            <p:cNvSpPr txBox="1"/>
            <p:nvPr/>
          </p:nvSpPr>
          <p:spPr>
            <a:xfrm>
              <a:off x="0" y="-38100"/>
              <a:ext cx="1029665" cy="33198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011632" y="2725115"/>
            <a:ext cx="10264735" cy="1988103"/>
          </a:xfrm>
          <a:prstGeom prst="rect">
            <a:avLst/>
          </a:prstGeom>
        </p:spPr>
        <p:txBody>
          <a:bodyPr lIns="0" tIns="0" rIns="0" bIns="0" rtlCol="0" anchor="t">
            <a:spAutoFit/>
          </a:bodyPr>
          <a:lstStyle/>
          <a:p>
            <a:pPr algn="ctr">
              <a:lnSpc>
                <a:spcPts val="14086"/>
              </a:lnSpc>
            </a:pPr>
            <a:r>
              <a:rPr lang="en-US" sz="16971">
                <a:solidFill>
                  <a:srgbClr val="292929"/>
                </a:solidFill>
                <a:latin typeface="Bebas Neue"/>
              </a:rPr>
              <a:t>THANK YOU</a:t>
            </a:r>
          </a:p>
        </p:txBody>
      </p:sp>
      <p:sp>
        <p:nvSpPr>
          <p:cNvPr id="10" name="TextBox 10"/>
          <p:cNvSpPr txBox="1"/>
          <p:nvPr/>
        </p:nvSpPr>
        <p:spPr>
          <a:xfrm>
            <a:off x="7433348" y="1198782"/>
            <a:ext cx="3421305" cy="473075"/>
          </a:xfrm>
          <a:prstGeom prst="rect">
            <a:avLst/>
          </a:prstGeom>
        </p:spPr>
        <p:txBody>
          <a:bodyPr lIns="0" tIns="0" rIns="0" bIns="0" rtlCol="0" anchor="t">
            <a:spAutoFit/>
          </a:bodyPr>
          <a:lstStyle/>
          <a:p>
            <a:pPr algn="ctr">
              <a:lnSpc>
                <a:spcPts val="3399"/>
              </a:lnSpc>
            </a:pPr>
            <a:r>
              <a:rPr lang="en-US" sz="3999" spc="271">
                <a:solidFill>
                  <a:srgbClr val="292929"/>
                </a:solidFill>
                <a:latin typeface="Proxima Nova"/>
              </a:rPr>
              <a:t>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1802</Words>
  <Application>Microsoft Office PowerPoint</Application>
  <PresentationFormat>Custom</PresentationFormat>
  <Paragraphs>139</Paragraphs>
  <Slides>8</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vt:i4>
      </vt:variant>
    </vt:vector>
  </HeadingPairs>
  <TitlesOfParts>
    <vt:vector size="21" baseType="lpstr">
      <vt:lpstr>Arial</vt:lpstr>
      <vt:lpstr>Google Sans</vt:lpstr>
      <vt:lpstr>Times New Roman</vt:lpstr>
      <vt:lpstr>League Spartan Bold</vt:lpstr>
      <vt:lpstr>Open Sans Extra Bold</vt:lpstr>
      <vt:lpstr>Calibri</vt:lpstr>
      <vt:lpstr>Arimo</vt:lpstr>
      <vt:lpstr>Söhne</vt:lpstr>
      <vt:lpstr>Bebas Neue</vt:lpstr>
      <vt:lpstr>Proxima Nova</vt:lpstr>
      <vt:lpstr>Arimo Bold</vt:lpstr>
      <vt:lpstr>Arimo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Survivability Prediction</dc:title>
  <cp:lastModifiedBy>John Joshua</cp:lastModifiedBy>
  <cp:revision>3</cp:revision>
  <dcterms:created xsi:type="dcterms:W3CDTF">2006-08-16T00:00:00Z</dcterms:created>
  <dcterms:modified xsi:type="dcterms:W3CDTF">2024-04-17T16:22:22Z</dcterms:modified>
  <dc:identifier>DAGCrAHfKno</dc:identifier>
</cp:coreProperties>
</file>